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29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Override17.xml" ContentType="application/vnd.openxmlformats-officedocument.themeOverride+xml"/>
  <Override PartName="/ppt/theme/theme21.xml" ContentType="application/vnd.openxmlformats-officedocument.theme+xml"/>
  <Override PartName="/ppt/theme/theme32.xml" ContentType="application/vnd.openxmlformats-officedocument.theme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Override20.xml" ContentType="application/vnd.openxmlformats-officedocument.themeOverride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Override6.xml" ContentType="application/vnd.openxmlformats-officedocument.themeOverride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26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Override10.xml" ContentType="application/vnd.openxmlformats-officedocument.themeOverride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Layouts/slideLayout111.xml" ContentType="application/vnd.openxmlformats-officedocument.presentationml.slideLayout+xml"/>
  <Override PartName="/ppt/theme/themeOverride19.xml" ContentType="application/vnd.openxmlformats-officedocument.themeOverride+xml"/>
  <Override PartName="/ppt/slideMasters/slideMaster13.xml" ContentType="application/vnd.openxmlformats-officedocument.presentationml.slideMaster+xml"/>
  <Override PartName="/ppt/commentAuthors.xml" ContentType="application/vnd.openxmlformats-officedocument.presentationml.commentAuthors+xml"/>
  <Override PartName="/ppt/theme/theme23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30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Masters/slideMaster18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Override4.xml" ContentType="application/vnd.openxmlformats-officedocument.themeOverride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8.xml" ContentType="application/vnd.openxmlformats-officedocument.theme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31.xml" ContentType="application/vnd.openxmlformats-officedocument.them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theme/theme20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Override9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theme/theme25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Override13.xml" ContentType="application/vnd.openxmlformats-officedocument.themeOverr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Override2.xml" ContentType="application/vnd.openxmlformats-officedocument.themeOverride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Override PartName="/ppt/theme/themeOverride18.xml" ContentType="application/vnd.openxmlformats-officedocument.themeOverride+xml"/>
  <Override PartName="/ppt/theme/theme22.xml" ContentType="application/vnd.openxmlformats-officedocument.theme+xml"/>
  <Override PartName="/ppt/slideLayouts/slideLayout9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  <p:sldMasterId id="2147483950" r:id="rId2"/>
    <p:sldMasterId id="2147483895" r:id="rId3"/>
    <p:sldMasterId id="2147483963" r:id="rId4"/>
    <p:sldMasterId id="2147483979" r:id="rId5"/>
    <p:sldMasterId id="2147483985" r:id="rId6"/>
    <p:sldMasterId id="2147484000" r:id="rId7"/>
    <p:sldMasterId id="2147484008" r:id="rId8"/>
    <p:sldMasterId id="2147484016" r:id="rId9"/>
    <p:sldMasterId id="2147484031" r:id="rId10"/>
    <p:sldMasterId id="2147484036" r:id="rId11"/>
    <p:sldMasterId id="2147484043" r:id="rId12"/>
    <p:sldMasterId id="2147484050" r:id="rId13"/>
    <p:sldMasterId id="2147484057" r:id="rId14"/>
    <p:sldMasterId id="2147484061" r:id="rId15"/>
    <p:sldMasterId id="2147484064" r:id="rId16"/>
    <p:sldMasterId id="2147484066" r:id="rId17"/>
    <p:sldMasterId id="2147484068" r:id="rId18"/>
    <p:sldMasterId id="2147484070" r:id="rId19"/>
    <p:sldMasterId id="2147484072" r:id="rId20"/>
    <p:sldMasterId id="2147484074" r:id="rId21"/>
    <p:sldMasterId id="2147484079" r:id="rId22"/>
    <p:sldMasterId id="2147484081" r:id="rId23"/>
    <p:sldMasterId id="2147484086" r:id="rId24"/>
    <p:sldMasterId id="2147484145" r:id="rId25"/>
    <p:sldMasterId id="2147484165" r:id="rId26"/>
    <p:sldMasterId id="2147484395" r:id="rId27"/>
    <p:sldMasterId id="2147484409" r:id="rId28"/>
    <p:sldMasterId id="2147484424" r:id="rId29"/>
    <p:sldMasterId id="2147484445" r:id="rId30"/>
  </p:sldMasterIdLst>
  <p:notesMasterIdLst>
    <p:notesMasterId r:id="rId53"/>
  </p:notesMasterIdLst>
  <p:handoutMasterIdLst>
    <p:handoutMasterId r:id="rId54"/>
  </p:handoutMasterIdLst>
  <p:sldIdLst>
    <p:sldId id="1004" r:id="rId31"/>
    <p:sldId id="1022" r:id="rId32"/>
    <p:sldId id="1034" r:id="rId33"/>
    <p:sldId id="1027" r:id="rId34"/>
    <p:sldId id="1028" r:id="rId35"/>
    <p:sldId id="1032" r:id="rId36"/>
    <p:sldId id="1033" r:id="rId37"/>
    <p:sldId id="1010" r:id="rId38"/>
    <p:sldId id="1011" r:id="rId39"/>
    <p:sldId id="1030" r:id="rId40"/>
    <p:sldId id="826" r:id="rId41"/>
    <p:sldId id="1029" r:id="rId42"/>
    <p:sldId id="1015" r:id="rId43"/>
    <p:sldId id="1016" r:id="rId44"/>
    <p:sldId id="1017" r:id="rId45"/>
    <p:sldId id="1031" r:id="rId46"/>
    <p:sldId id="1008" r:id="rId47"/>
    <p:sldId id="832" r:id="rId48"/>
    <p:sldId id="1026" r:id="rId49"/>
    <p:sldId id="835" r:id="rId50"/>
    <p:sldId id="1007" r:id="rId51"/>
    <p:sldId id="829" r:id="rId5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uise Westoby" initials="" lastIdx="3" clrIdx="0"/>
  <p:cmAuthor id="1" name=" " initials="" lastIdx="24" clrIdx="1"/>
  <p:cmAuthor id="2" name="Martin Harris" initials="" lastIdx="2" clrIdx="2"/>
  <p:cmAuthor id="3" name="Gord" initials="" lastIdx="2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F81BD"/>
    <a:srgbClr val="9E5ECE"/>
    <a:srgbClr val="73C167"/>
    <a:srgbClr val="FFFFCC"/>
    <a:srgbClr val="9BBB59"/>
    <a:srgbClr val="00CC00"/>
    <a:srgbClr val="B9E0B3"/>
    <a:srgbClr val="FF0000"/>
  </p:clrMru>
</p:presentationPr>
</file>

<file path=ppt/tableStyles.xml><?xml version="1.0" encoding="utf-8"?>
<a:tblStyleLst xmlns:a="http://schemas.openxmlformats.org/drawingml/2006/main" def="{69C7853C-536D-4A76-A0AE-DD22124D55A5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35" autoAdjust="0"/>
    <p:restoredTop sz="98070" autoAdjust="0"/>
  </p:normalViewPr>
  <p:slideViewPr>
    <p:cSldViewPr snapToGrid="0">
      <p:cViewPr varScale="1">
        <p:scale>
          <a:sx n="91" d="100"/>
          <a:sy n="91" d="100"/>
        </p:scale>
        <p:origin x="-1254" y="-102"/>
      </p:cViewPr>
      <p:guideLst>
        <p:guide orient="horz" pos="751"/>
        <p:guide pos="3387"/>
      </p:guideLst>
    </p:cSldViewPr>
  </p:slideViewPr>
  <p:outlineViewPr>
    <p:cViewPr>
      <p:scale>
        <a:sx n="33" d="100"/>
        <a:sy n="33" d="100"/>
      </p:scale>
      <p:origin x="0" y="4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538" y="-90"/>
      </p:cViewPr>
      <p:guideLst>
        <p:guide orient="horz" pos="2928"/>
        <p:guide pos="2208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9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slide" Target="slides/slide20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1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hamber\AppData\Local\Microsoft\Windows\Temporary%20Internet%20Files\Content.Outlook\PKH5O0WS\PMR%20Contrail%20Results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E.Coli (K-12 MG1655, 10Kbase subset) </a:t>
            </a:r>
            <a:br>
              <a:rPr lang="en-US"/>
            </a:br>
            <a:r>
              <a:rPr lang="en-US"/>
              <a:t>Assembly Times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ECOLI!$B$3</c:f>
              <c:strCache>
                <c:ptCount val="1"/>
                <c:pt idx="0">
                  <c:v>PMR</c:v>
                </c:pt>
              </c:strCache>
            </c:strRef>
          </c:tx>
          <c:cat>
            <c:numRef>
              <c:f>ECOLI!$A$4:$A$8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ECOLI!$B$4:$B$8</c:f>
              <c:numCache>
                <c:formatCode>0.00</c:formatCode>
                <c:ptCount val="5"/>
                <c:pt idx="0">
                  <c:v>237.68</c:v>
                </c:pt>
                <c:pt idx="1">
                  <c:v>239.48000000000027</c:v>
                </c:pt>
                <c:pt idx="2">
                  <c:v>237.9</c:v>
                </c:pt>
                <c:pt idx="3">
                  <c:v>235.85000000000053</c:v>
                </c:pt>
                <c:pt idx="4">
                  <c:v>235.54</c:v>
                </c:pt>
              </c:numCache>
            </c:numRef>
          </c:val>
        </c:ser>
        <c:ser>
          <c:idx val="1"/>
          <c:order val="1"/>
          <c:tx>
            <c:strRef>
              <c:f>ECOLI!$C$3</c:f>
              <c:strCache>
                <c:ptCount val="1"/>
                <c:pt idx="0">
                  <c:v>Hadoop</c:v>
                </c:pt>
              </c:strCache>
            </c:strRef>
          </c:tx>
          <c:cat>
            <c:numRef>
              <c:f>ECOLI!$A$4:$A$8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ECOLI!$C$4:$C$8</c:f>
              <c:numCache>
                <c:formatCode>0.00</c:formatCode>
                <c:ptCount val="5"/>
                <c:pt idx="0">
                  <c:v>3430.7</c:v>
                </c:pt>
                <c:pt idx="1">
                  <c:v>3426.8</c:v>
                </c:pt>
                <c:pt idx="2">
                  <c:v>3444.04</c:v>
                </c:pt>
                <c:pt idx="3">
                  <c:v>3445.61</c:v>
                </c:pt>
                <c:pt idx="4">
                  <c:v>3436.12</c:v>
                </c:pt>
              </c:numCache>
            </c:numRef>
          </c:val>
        </c:ser>
        <c:axId val="149626240"/>
        <c:axId val="149315968"/>
      </c:barChart>
      <c:catAx>
        <c:axId val="1496262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Test Number</a:t>
                </a:r>
              </a:p>
            </c:rich>
          </c:tx>
          <c:layout/>
        </c:title>
        <c:numFmt formatCode="General" sourceLinked="1"/>
        <c:tickLblPos val="nextTo"/>
        <c:crossAx val="149315968"/>
        <c:crosses val="autoZero"/>
        <c:auto val="1"/>
        <c:lblAlgn val="ctr"/>
        <c:lblOffset val="100"/>
      </c:catAx>
      <c:valAx>
        <c:axId val="149315968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Time Elapsed </a:t>
                </a:r>
                <a:endParaRPr lang="en-US" dirty="0" smtClean="0"/>
              </a:p>
              <a:p>
                <a:pPr>
                  <a:defRPr/>
                </a:pPr>
                <a:r>
                  <a:rPr lang="en-US" dirty="0" smtClean="0"/>
                  <a:t>(</a:t>
                </a:r>
                <a:r>
                  <a:rPr lang="en-US" dirty="0"/>
                  <a:t>seconds)</a:t>
                </a:r>
              </a:p>
            </c:rich>
          </c:tx>
          <c:layout/>
        </c:title>
        <c:numFmt formatCode="0" sourceLinked="0"/>
        <c:tickLblPos val="nextTo"/>
        <c:crossAx val="14962624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D331ED2-C8A1-4537-8B20-1BADC4FC4BCF}" type="datetimeFigureOut">
              <a:rPr lang="en-CA"/>
              <a:pPr>
                <a:defRPr/>
              </a:pPr>
              <a:t>17/04/2012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9A1CE19-5B8C-41F4-8F70-1BAA7A03A41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898A95D-0BCE-4AFC-8A5E-48C811423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94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9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718F0-4F04-4FBE-BA75-314CD1FA5447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93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E1ADA-A6BA-4E7E-BCC7-F5C81187895C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9683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331C64EE-884A-4BB4-9AFB-A9B8079890FC}" type="slidenum">
              <a:rPr lang="en-US" sz="1200">
                <a:solidFill>
                  <a:srgbClr val="000000"/>
                </a:solidFill>
              </a:rPr>
              <a:pPr algn="r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59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5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06E2C5-6785-43B4-91B7-50E1CE17E077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21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3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3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9C106-E314-4150-AC57-8066F8C8F46D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22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9.xml"/><Relationship Id="rId4" Type="http://schemas.openxmlformats.org/officeDocument/2006/relationships/image" Target="../media/image11.wmf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7.xml"/><Relationship Id="rId4" Type="http://schemas.openxmlformats.org/officeDocument/2006/relationships/image" Target="../media/image11.wmf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90600" y="2743200"/>
            <a:ext cx="7772400" cy="12954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90600" y="40386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9F003FC-78EF-40B7-915D-2A5A430F9D7B}" type="slidenum">
              <a:rPr lang="en-US" sz="80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4925" y="5334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533400"/>
            <a:ext cx="6078537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533400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84968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295400"/>
            <a:ext cx="3849687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848100"/>
            <a:ext cx="3849687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533400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295400"/>
            <a:ext cx="7851775" cy="4953000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533400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384968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95400"/>
            <a:ext cx="3849687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8" y="504825"/>
            <a:ext cx="9009062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9550" y="1301750"/>
            <a:ext cx="8824913" cy="14954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EE261-BE81-40D6-98A2-C30BB5103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 Box 19"/>
          <p:cNvSpPr txBox="1">
            <a:spLocks noChangeArrowheads="1"/>
          </p:cNvSpPr>
          <p:nvPr userDrawn="1"/>
        </p:nvSpPr>
        <p:spPr bwMode="black">
          <a:xfrm>
            <a:off x="3346450" y="6411913"/>
            <a:ext cx="15367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IBM Confidential</a:t>
            </a:r>
          </a:p>
        </p:txBody>
      </p:sp>
    </p:spTree>
  </p:cSld>
  <p:clrMapOvr>
    <a:masterClrMapping/>
  </p:clrMapOvr>
  <p:hf hdr="0" ft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0073-0B50-4479-A7F6-2EB92F584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96A9-B429-4CBC-BC2B-77501B4C8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72538B2-1E3F-4AA2-B081-9116A4573288}" type="slidenum">
              <a:rPr lang="en-US" sz="80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3698310" cy="5086352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2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846529" y="1200168"/>
            <a:ext cx="3698310" cy="5086352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lang="en-US" sz="2000" b="1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1C4FF-DEE0-4295-B50C-22574B544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5A5A6-7404-49F8-BF52-F6EA781E0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EA08-EEA7-493C-84E7-77C6AA6EA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84E60-5879-48BB-8443-D7E7E0845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C8619-7B21-4E4F-A0A9-3C91FFBCB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D71C7-725E-4604-A157-589441A93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C1341-21C6-4A60-9441-6A5D7D5EF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63611-F0FB-4B97-BF0F-C72714AF9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15E0-5FBB-49D5-B02E-BE0BBF2D8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E23C6-F99C-417B-B9CE-C741D839A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2816225"/>
            <a:ext cx="7772400" cy="1755775"/>
          </a:xfrm>
          <a:prstGeom prst="rect">
            <a:avLst/>
          </a:prstGeom>
        </p:spPr>
        <p:txBody>
          <a:bodyPr/>
          <a:lstStyle>
            <a:lvl1pPr algn="l">
              <a:defRPr sz="5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73C16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9D37D-13D4-437A-8CA2-AFAF9F96C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34B633D-2B21-47D7-B16B-9AAB0EF1ED93}" type="slidenum">
              <a:rPr lang="en-US" sz="8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-6350" y="4479925"/>
            <a:ext cx="9156700" cy="2393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-3175" y="517525"/>
            <a:ext cx="9150350" cy="3967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black">
          <a:xfrm>
            <a:off x="5724525" y="6432550"/>
            <a:ext cx="3306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sz="1000" b="0">
                <a:solidFill>
                  <a:srgbClr val="FFFFFF"/>
                </a:solidFill>
                <a:latin typeface="Arial" charset="0"/>
              </a:rPr>
              <a:t>© 2012 IBM Corporation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black">
          <a:xfrm>
            <a:off x="258763" y="6397625"/>
            <a:ext cx="10604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fld id="{D8DA1F68-307A-42D3-A52E-057CED6C3A7F}" type="datetime4">
              <a:rPr lang="en-US" sz="1000" b="0">
                <a:solidFill>
                  <a:schemeClr val="bg1"/>
                </a:solidFill>
                <a:latin typeface="Arial" charset="0"/>
              </a:rPr>
              <a:pPr>
                <a:defRPr/>
              </a:pPr>
              <a:t>April 17, 2012</a:t>
            </a:fld>
            <a:endParaRPr lang="en-US" sz="10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black">
          <a:xfrm>
            <a:off x="-6350" y="-1588"/>
            <a:ext cx="9156700" cy="5302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black">
          <a:xfrm>
            <a:off x="3346450" y="6411913"/>
            <a:ext cx="15367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IBM Confidential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6375" y="1770063"/>
            <a:ext cx="5346700" cy="519112"/>
          </a:xfrm>
        </p:spPr>
        <p:txBody>
          <a:bodyPr/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7338" y="5218113"/>
            <a:ext cx="8513762" cy="3206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5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hf hdr="0" ftr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849688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95400"/>
            <a:ext cx="3849687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4925" y="5334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533400"/>
            <a:ext cx="6078537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2816225"/>
            <a:ext cx="7772400" cy="1755775"/>
          </a:xfrm>
          <a:prstGeom prst="rect">
            <a:avLst/>
          </a:prstGeom>
        </p:spPr>
        <p:txBody>
          <a:bodyPr/>
          <a:lstStyle>
            <a:lvl1pPr algn="l">
              <a:defRPr sz="5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73C16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533400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84968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295400"/>
            <a:ext cx="3849687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848100"/>
            <a:ext cx="3849687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533400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295400"/>
            <a:ext cx="7851775" cy="4953000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533400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384968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95400"/>
            <a:ext cx="3849687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8" y="504825"/>
            <a:ext cx="9009062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9550" y="1301750"/>
            <a:ext cx="8824913" cy="14954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362" y="222898"/>
            <a:ext cx="6959923" cy="525463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89025"/>
            <a:ext cx="8229600" cy="5037138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34B633D-2B21-47D7-B16B-9AAB0EF1ED93}" type="slidenum">
              <a:rPr lang="en-US" sz="8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46888" y="6554788"/>
            <a:ext cx="1266825" cy="2174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fld id="{A4C57B83-CE06-49B1-8F64-1BC53528AE62}" type="datetime1">
              <a:rPr lang="en-US"/>
              <a:pPr>
                <a:defRPr/>
              </a:pPr>
              <a:t>4/17/2012</a:t>
            </a:fld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1975" y="6542088"/>
            <a:ext cx="638175" cy="2174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fld id="{CC983E8F-B1DA-41B2-AD4D-BBDA5552C9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2816225"/>
            <a:ext cx="7772400" cy="1755775"/>
          </a:xfrm>
          <a:prstGeom prst="rect">
            <a:avLst/>
          </a:prstGeom>
        </p:spPr>
        <p:txBody>
          <a:bodyPr/>
          <a:lstStyle>
            <a:lvl1pPr algn="l">
              <a:defRPr sz="5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73C16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52400" y="65532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5205396-4729-4CA6-A664-2EC07C3808D6}" type="slidenum">
              <a:rPr lang="en-US" sz="800" smtClean="0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en-US" sz="800" smtClean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51" y="240652"/>
            <a:ext cx="6809003" cy="525463"/>
          </a:xfrm>
          <a:prstGeom prst="rect">
            <a:avLst/>
          </a:prstGeom>
        </p:spPr>
        <p:txBody>
          <a:bodyPr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489700"/>
            <a:ext cx="1090613" cy="2111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EAA799-6916-42F3-AE54-9DC6102B6FDB}" type="datetime1">
              <a:rPr lang="en-US"/>
              <a:pPr>
                <a:defRPr/>
              </a:pPr>
              <a:t>4/17/2012</a:t>
            </a:fld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222375" y="6499225"/>
            <a:ext cx="393700" cy="2159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3AEB75-735A-497E-8019-86A10C31E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46888" y="6554788"/>
            <a:ext cx="1266825" cy="2174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E9BA0D-18CF-4887-AE4D-1295CABFBCE7}" type="datetime1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1975" y="6542088"/>
            <a:ext cx="638175" cy="2174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B0A962-F546-43E9-B5E4-ECFA24288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89" y="231775"/>
            <a:ext cx="7093088" cy="525463"/>
          </a:xfrm>
          <a:prstGeom prst="rect">
            <a:avLst/>
          </a:prstGeom>
        </p:spPr>
        <p:txBody>
          <a:bodyPr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025"/>
            <a:ext cx="8229600" cy="5037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75413"/>
            <a:ext cx="1266825" cy="2174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B048B2-7502-482E-96BB-678EEADB930C}" type="datetime1">
              <a:rPr lang="en-US"/>
              <a:pPr>
                <a:defRPr/>
              </a:pPr>
              <a:t>4/17/2012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92200" y="6472238"/>
            <a:ext cx="407988" cy="2428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26502C-8950-44C8-80CD-F85C13FA1A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2816225"/>
            <a:ext cx="7772400" cy="1755775"/>
          </a:xfrm>
          <a:prstGeom prst="rect">
            <a:avLst/>
          </a:prstGeom>
        </p:spPr>
        <p:txBody>
          <a:bodyPr/>
          <a:lstStyle>
            <a:lvl1pPr algn="l">
              <a:defRPr sz="5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73C16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362" y="222898"/>
            <a:ext cx="6959923" cy="525463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89025"/>
            <a:ext cx="8229600" cy="5037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61925" y="6489700"/>
            <a:ext cx="876300" cy="2206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9C1805-D841-495E-B3F1-9246ABCA3C46}" type="datetime1">
              <a:rPr lang="en-US"/>
              <a:pPr>
                <a:defRPr/>
              </a:pPr>
              <a:t>4/17/2012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35050" y="6524625"/>
            <a:ext cx="393700" cy="1905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2BD430-9D66-4245-BCC9-E8660B4D70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87" y="231775"/>
            <a:ext cx="6835636" cy="525463"/>
          </a:xfrm>
          <a:prstGeom prst="rect">
            <a:avLst/>
          </a:prstGeom>
        </p:spPr>
        <p:txBody>
          <a:bodyPr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9025"/>
            <a:ext cx="4038600" cy="50371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025"/>
            <a:ext cx="4038600" cy="50371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17475" y="6551613"/>
            <a:ext cx="982663" cy="1936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B746CD-A441-4B35-BDF9-2249D14ACF8F}" type="datetime1">
              <a:rPr lang="en-US"/>
              <a:pPr>
                <a:defRPr/>
              </a:pPr>
              <a:t>4/17/2012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50938" y="6534150"/>
            <a:ext cx="455612" cy="2159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28C232-8509-4D2E-9919-CE002E20B7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52400" y="65532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E8B4120-A90D-43A1-B506-C5DE8691899F}" type="slidenum">
              <a:rPr lang="en-US" sz="800" smtClean="0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en-US" sz="800" smtClean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914400"/>
            <a:ext cx="7620000" cy="4876800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52400" y="65532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68E9D1B-E7E0-40D2-B898-A4E266F31D87}" type="slidenum">
              <a:rPr lang="en-US" sz="800" smtClean="0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en-US" sz="800" smtClean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914400"/>
            <a:ext cx="7620000" cy="4876800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52400" y="65532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1139B46-820C-4FB5-850B-3A71F6C6C440}" type="slidenum">
              <a:rPr lang="en-US" sz="800" smtClean="0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en-US" sz="800" smtClean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914400"/>
            <a:ext cx="7620000" cy="4876800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52400" y="65532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B4429D6-3AE4-4F93-9205-39370288B819}" type="slidenum">
              <a:rPr lang="en-US" sz="800" smtClean="0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en-US" sz="800" smtClean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914400"/>
            <a:ext cx="7620000" cy="4876800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90600" y="2743200"/>
            <a:ext cx="7772400" cy="12954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90600" y="40386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7E8457F0-E244-4416-B5CC-48FFC538B45F}" type="slidenum">
              <a:rPr lang="en-US" sz="8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3" name="Title 6"/>
          <p:cNvSpPr>
            <a:spLocks noGrp="1"/>
          </p:cNvSpPr>
          <p:nvPr>
            <p:ph type="title"/>
          </p:nvPr>
        </p:nvSpPr>
        <p:spPr>
          <a:xfrm>
            <a:off x="685800" y="228600"/>
            <a:ext cx="6858000" cy="533400"/>
          </a:xfrm>
          <a:prstGeom prst="rect">
            <a:avLst/>
          </a:prstGeom>
        </p:spPr>
        <p:txBody>
          <a:bodyPr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CA9D041-F8A8-47E2-B749-1DBED598D621}" type="slidenum">
              <a:rPr lang="en-US" sz="80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90600" y="2743200"/>
            <a:ext cx="7772400" cy="12954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90600" y="40386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90600" y="2743200"/>
            <a:ext cx="7772400" cy="12954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90600" y="40386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6783388" cy="8715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54950" cy="4929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90600" y="2743200"/>
            <a:ext cx="7772400" cy="12954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90600" y="40386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6783388" cy="8715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54950" cy="4929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90600" y="2743200"/>
            <a:ext cx="7772400" cy="12954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90600" y="40386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6783388" cy="8715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54950" cy="4929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7BC3BC22-9739-4BAA-932A-67126501FDAF}" type="slidenum">
              <a:rPr lang="en-US" sz="8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3" name="Title 6"/>
          <p:cNvSpPr>
            <a:spLocks noGrp="1"/>
          </p:cNvSpPr>
          <p:nvPr>
            <p:ph type="title"/>
          </p:nvPr>
        </p:nvSpPr>
        <p:spPr>
          <a:xfrm>
            <a:off x="685800" y="228600"/>
            <a:ext cx="6858000" cy="533400"/>
          </a:xfrm>
          <a:prstGeom prst="rect">
            <a:avLst/>
          </a:prstGeom>
        </p:spPr>
        <p:txBody>
          <a:bodyPr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fld id="{ACF45009-FECF-4B13-9C0F-ADC64731438C}" type="slidenum">
              <a:rPr lang="en-US" sz="80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pPr eaLnBrk="0" hangingPunct="0">
                <a:defRPr/>
              </a:pPr>
              <a:t>‹#›</a:t>
            </a:fld>
            <a:endParaRPr lang="en-US" sz="8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89" y="231775"/>
            <a:ext cx="7093088" cy="525463"/>
          </a:xfrm>
          <a:prstGeom prst="rect">
            <a:avLst/>
          </a:prstGeom>
        </p:spPr>
        <p:txBody>
          <a:bodyPr/>
          <a:lstStyle>
            <a:lvl1pPr algn="l">
              <a:defRPr sz="27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025"/>
            <a:ext cx="8229600" cy="5037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75413"/>
            <a:ext cx="1266825" cy="217487"/>
          </a:xfrm>
          <a:prstGeom prst="rect">
            <a:avLst/>
          </a:prstGeom>
        </p:spPr>
        <p:txBody>
          <a:bodyPr/>
          <a:lstStyle>
            <a:lvl1pPr eaLnBrk="0" hangingPunct="0">
              <a:defRPr sz="1050">
                <a:solidFill>
                  <a:srgbClr val="1F497D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1FBC30A-BE3E-4F86-A6F2-AE67373F7C70}" type="datetime1">
              <a:rPr lang="en-US"/>
              <a:pPr>
                <a:defRPr/>
              </a:pPr>
              <a:t>4/17/2012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92200" y="6472238"/>
            <a:ext cx="407988" cy="242887"/>
          </a:xfrm>
          <a:prstGeom prst="rect">
            <a:avLst/>
          </a:prstGeom>
        </p:spPr>
        <p:txBody>
          <a:bodyPr/>
          <a:lstStyle>
            <a:lvl1pPr eaLnBrk="0" hangingPunct="0">
              <a:defRPr sz="1050">
                <a:solidFill>
                  <a:srgbClr val="1F497D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13742D1-E537-44DC-B3AF-F1EDD4D52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2816225"/>
            <a:ext cx="7772400" cy="1755775"/>
          </a:xfrm>
          <a:prstGeom prst="rect">
            <a:avLst/>
          </a:prstGeom>
        </p:spPr>
        <p:txBody>
          <a:bodyPr/>
          <a:lstStyle>
            <a:lvl1pPr algn="l">
              <a:defRPr sz="5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73C16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fld id="{72DE4FE8-E938-41AC-AFF4-15E1CFD8B0EC}" type="slidenum">
              <a:rPr lang="en-US" sz="80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pPr eaLnBrk="0" hangingPunct="0">
                <a:defRPr/>
              </a:pPr>
              <a:t>‹#›</a:t>
            </a:fld>
            <a:endParaRPr lang="en-US" sz="8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90600" y="2743200"/>
            <a:ext cx="7772400" cy="12954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90600" y="40386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553200"/>
            <a:ext cx="1371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8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TORONTO </a:t>
            </a:r>
            <a:fld id="{2AF3D75C-F4E7-4DCD-98AF-85158B83315F}" type="datetime1">
              <a:rPr lang="en-US" sz="80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pPr eaLnBrk="0" hangingPunct="0">
                <a:defRPr/>
              </a:pPr>
              <a:t>4/17/2012</a:t>
            </a:fld>
            <a:endParaRPr lang="en-US" sz="8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2816225"/>
            <a:ext cx="7772400" cy="1755775"/>
          </a:xfrm>
          <a:prstGeom prst="rect">
            <a:avLst/>
          </a:prstGeom>
        </p:spPr>
        <p:txBody>
          <a:bodyPr/>
          <a:lstStyle>
            <a:lvl1pPr algn="l">
              <a:defRPr sz="5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73C16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24950" cy="92075"/>
          </a:xfrm>
          <a:prstGeom prst="rect">
            <a:avLst/>
          </a:prstGeom>
          <a:solidFill>
            <a:srgbClr val="73C167"/>
          </a:solidFill>
          <a:ln>
            <a:solidFill>
              <a:srgbClr val="73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  <a:buFontTx/>
              <a:buChar char="o"/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6" name="Picture 7" descr="blk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9188" y="152400"/>
            <a:ext cx="1419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10200" y="6553200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lnSpc>
                <a:spcPct val="50000"/>
              </a:lnSpc>
              <a:spcBef>
                <a:spcPct val="50000"/>
              </a:spcBef>
              <a:buFontTx/>
              <a:buChar char="o"/>
              <a:defRPr/>
            </a:pP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Copyright © 2010 Platform Computing Corporation. All Rights Reserved.</a:t>
            </a:r>
          </a:p>
        </p:txBody>
      </p:sp>
      <p:sp>
        <p:nvSpPr>
          <p:cNvPr id="8" name="TextBox 3"/>
          <p:cNvSpPr txBox="1"/>
          <p:nvPr userDrawn="1"/>
        </p:nvSpPr>
        <p:spPr>
          <a:xfrm>
            <a:off x="152400" y="6553200"/>
            <a:ext cx="381000" cy="153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  <a:buChar char="o"/>
              <a:defRPr/>
            </a:pPr>
            <a:fld id="{F34CC2C2-CA47-4FBB-A0FE-5E8E5DD000EC}" type="slidenum">
              <a:rPr lang="en-US" sz="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>
                <a:lnSpc>
                  <a:spcPct val="50000"/>
                </a:lnSpc>
                <a:spcBef>
                  <a:spcPct val="50000"/>
                </a:spcBef>
                <a:buFontTx/>
                <a:buChar char="o"/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NL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8400" y="152400"/>
            <a:ext cx="139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0200" y="6553200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lnSpc>
                <a:spcPct val="50000"/>
              </a:lnSpc>
              <a:spcBef>
                <a:spcPct val="50000"/>
              </a:spcBef>
              <a:buFontTx/>
              <a:buChar char="o"/>
              <a:defRPr/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2010 Platform Computing Corporation. All Rights Reserved.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6553200"/>
            <a:ext cx="381000" cy="153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  <a:buChar char="o"/>
              <a:defRPr/>
            </a:pPr>
            <a:fld id="{BD0689EF-096E-413B-8674-68AFD668E8DD}" type="slidenum">
              <a:rPr lang="en-US" sz="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>
                <a:lnSpc>
                  <a:spcPct val="50000"/>
                </a:lnSpc>
                <a:spcBef>
                  <a:spcPct val="50000"/>
                </a:spcBef>
                <a:buFontTx/>
                <a:buChar char="o"/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90600" y="2743200"/>
            <a:ext cx="7772400" cy="12954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90600" y="40386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24950" cy="92075"/>
          </a:xfrm>
          <a:prstGeom prst="rect">
            <a:avLst/>
          </a:prstGeom>
          <a:solidFill>
            <a:srgbClr val="73C167"/>
          </a:solidFill>
          <a:ln>
            <a:solidFill>
              <a:srgbClr val="73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  <a:buFontTx/>
              <a:buChar char="o"/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6" name="Picture 7" descr="blk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9188" y="152400"/>
            <a:ext cx="1419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10200" y="6553200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lnSpc>
                <a:spcPct val="50000"/>
              </a:lnSpc>
              <a:spcBef>
                <a:spcPct val="50000"/>
              </a:spcBef>
              <a:buFontTx/>
              <a:buChar char="o"/>
              <a:defRPr/>
            </a:pP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Copyright © 2010 Platform Computing Corporation. All Rights Reserved.</a:t>
            </a:r>
          </a:p>
        </p:txBody>
      </p:sp>
      <p:sp>
        <p:nvSpPr>
          <p:cNvPr id="8" name="TextBox 3"/>
          <p:cNvSpPr txBox="1"/>
          <p:nvPr userDrawn="1"/>
        </p:nvSpPr>
        <p:spPr>
          <a:xfrm>
            <a:off x="152400" y="6553200"/>
            <a:ext cx="381000" cy="153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  <a:buChar char="o"/>
              <a:defRPr/>
            </a:pPr>
            <a:fld id="{40B379FF-C2FE-49F8-821B-82E84B4A6E76}" type="slidenum">
              <a:rPr lang="en-US" sz="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>
                <a:lnSpc>
                  <a:spcPct val="50000"/>
                </a:lnSpc>
                <a:spcBef>
                  <a:spcPct val="50000"/>
                </a:spcBef>
                <a:buFontTx/>
                <a:buChar char="o"/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NL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8400" y="152400"/>
            <a:ext cx="139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0200" y="6553200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2010 Platform Computing Corporation. All Rights Reserved.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E204BE08-7457-461C-AB7F-BA536690B55F}" type="slidenum">
              <a:rPr lang="en-US" sz="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90600" y="2743200"/>
            <a:ext cx="7772400" cy="12954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90600" y="40386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6B3746E-794A-49AE-B4E8-206B0B5E0E64}" type="slidenum">
              <a:rPr lang="en-US" sz="80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24950" cy="92075"/>
          </a:xfrm>
          <a:prstGeom prst="rect">
            <a:avLst/>
          </a:prstGeom>
          <a:solidFill>
            <a:srgbClr val="73C167"/>
          </a:solidFill>
          <a:ln>
            <a:solidFill>
              <a:srgbClr val="73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7" descr="blk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9188" y="152400"/>
            <a:ext cx="1419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10200" y="6553200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Copyright © 2010 Platform Computing Corporation. All Rights Reserved.</a:t>
            </a:r>
          </a:p>
        </p:txBody>
      </p:sp>
      <p:sp>
        <p:nvSpPr>
          <p:cNvPr id="8" name="TextBox 3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3E195B20-879B-4C36-88DD-A018605E43C2}" type="slidenum">
              <a:rPr lang="en-US" sz="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E48E80DB-8949-491F-9705-380B0A2F5BF8}" type="slidenum">
              <a:rPr lang="en-US" sz="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90600" y="2743200"/>
            <a:ext cx="7772400" cy="12954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90600" y="40386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B1A64BC8-2D61-4873-91A2-E7E6F02008CC}" type="slidenum">
              <a:rPr lang="en-US" sz="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89" y="231775"/>
            <a:ext cx="7093088" cy="525463"/>
          </a:xfrm>
          <a:prstGeom prst="rect">
            <a:avLst/>
          </a:prstGeom>
        </p:spPr>
        <p:txBody>
          <a:bodyPr/>
          <a:lstStyle>
            <a:lvl1pPr algn="l">
              <a:defRPr sz="27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025"/>
            <a:ext cx="8229600" cy="5037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75413"/>
            <a:ext cx="1266825" cy="21748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prstClr val="black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A7D52D2-8073-4F64-99F0-731A4001DC81}" type="datetime1">
              <a:rPr lang="en-US"/>
              <a:pPr>
                <a:defRPr/>
              </a:pPr>
              <a:t>4/17/2012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92200" y="6472238"/>
            <a:ext cx="407988" cy="242887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prstClr val="black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9DE2395-CC0C-4978-87F0-31DB7869D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362" y="222898"/>
            <a:ext cx="6959923" cy="525463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89025"/>
            <a:ext cx="8229600" cy="5037138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61925" y="6489700"/>
            <a:ext cx="876300" cy="22066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prstClr val="black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4D8D71B-C809-40F7-A074-5CEA411DFF84}" type="datetime1">
              <a:rPr lang="en-US"/>
              <a:pPr>
                <a:defRPr/>
              </a:pPr>
              <a:t>4/17/2012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35050" y="6524625"/>
            <a:ext cx="393700" cy="1905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prstClr val="black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214B819-4764-4448-BA8B-FF73E0EB8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119675F3-6192-429C-A041-5F366F15FB2A}" type="slidenum">
              <a:rPr lang="en-US" sz="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52400" y="6553200"/>
            <a:ext cx="13716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TORONTO </a:t>
            </a:r>
            <a:fld id="{2AF3D75C-F4E7-4DCD-98AF-85158B83315F}" type="datetime1">
              <a:rPr lang="en-US" sz="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4/17/2012</a:t>
            </a:fld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2816225"/>
            <a:ext cx="7772400" cy="1755775"/>
          </a:xfrm>
          <a:prstGeom prst="rect">
            <a:avLst/>
          </a:prstGeom>
        </p:spPr>
        <p:txBody>
          <a:bodyPr/>
          <a:lstStyle>
            <a:lvl1pPr algn="l">
              <a:defRPr sz="5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73C16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438" y="231775"/>
            <a:ext cx="7242175" cy="5254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025"/>
            <a:ext cx="8229600" cy="5037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181975" y="6542088"/>
            <a:ext cx="638175" cy="2174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7DCF1EA-0AEC-4F77-8A4A-4AA2B05D84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81000"/>
            <a:ext cx="7659687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4313" y="1412875"/>
            <a:ext cx="3638550" cy="506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75263" y="1412875"/>
            <a:ext cx="3640137" cy="2455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75263" y="4021138"/>
            <a:ext cx="3640137" cy="2455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52400" y="6553200"/>
            <a:ext cx="6858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Platform Computing Inc. 2007                                                                     Private &amp; Confidential – property of Platform Computing Inc. All rights Reserved.</a:t>
            </a:r>
          </a:p>
        </p:txBody>
      </p:sp>
    </p:spTree>
  </p:cSld>
  <p:clrMapOvr>
    <a:masterClrMapping/>
  </p:clrMapOvr>
  <p:transition>
    <p:checker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438" y="231775"/>
            <a:ext cx="7242175" cy="5254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9025"/>
            <a:ext cx="4038600" cy="50371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025"/>
            <a:ext cx="4038600" cy="50371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81975" y="6542088"/>
            <a:ext cx="638175" cy="2174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411B9AE-C16A-4B44-9C76-4D52A18421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6783388" cy="8715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54950" cy="4929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362" y="222898"/>
            <a:ext cx="6959923" cy="525463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89025"/>
            <a:ext cx="8229600" cy="5037138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09C6577-79AB-432B-8C4A-C6B2C0726455}" type="slidenum">
              <a:rPr lang="en-US" sz="80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90600" y="2743200"/>
            <a:ext cx="7772400" cy="12954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90600" y="40386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00168"/>
            <a:ext cx="7848600" cy="5086352"/>
          </a:xfrm>
          <a:prstGeom prst="rect">
            <a:avLst/>
          </a:prstGeom>
        </p:spPr>
        <p:txBody>
          <a:bodyPr/>
          <a:lstStyle>
            <a:lvl1pPr>
              <a:buNone/>
              <a:defRPr sz="2500" b="1">
                <a:latin typeface="Arial" pitchFamily="34" charset="0"/>
                <a:cs typeface="Arial" pitchFamily="34" charset="0"/>
              </a:defRPr>
            </a:lvl1pPr>
            <a:lvl2pPr>
              <a:buClr>
                <a:srgbClr val="73C167"/>
              </a:buClr>
              <a:buFont typeface="Arial" pitchFamily="34" charset="0"/>
              <a:buChar char="•"/>
              <a:defRPr sz="23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3C167"/>
              </a:buClr>
              <a:buSzPct val="8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3C167"/>
              </a:buClr>
              <a:buFont typeface="Arial" pitchFamily="34" charset="0"/>
              <a:buChar char="−"/>
              <a:defRPr sz="17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3C167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685800" y="214290"/>
            <a:ext cx="6815158" cy="563562"/>
          </a:xfrm>
          <a:prstGeom prst="rect">
            <a:avLst/>
          </a:prstGeom>
        </p:spPr>
        <p:txBody>
          <a:bodyPr vert="horz"/>
          <a:lstStyle>
            <a:lvl1pPr algn="l">
              <a:defRPr sz="27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-6350" y="4479925"/>
            <a:ext cx="9156700" cy="2393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-3175" y="517525"/>
            <a:ext cx="9150350" cy="3967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black">
          <a:xfrm>
            <a:off x="5724525" y="6432550"/>
            <a:ext cx="3306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sz="1000" b="0">
                <a:solidFill>
                  <a:srgbClr val="FFFFFF"/>
                </a:solidFill>
                <a:latin typeface="Arial" charset="0"/>
              </a:rPr>
              <a:t>© 2012 IBM Corporation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black">
          <a:xfrm>
            <a:off x="258763" y="6397625"/>
            <a:ext cx="10604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fld id="{D8DA1F68-307A-42D3-A52E-057CED6C3A7F}" type="datetime4">
              <a:rPr lang="en-US" sz="1000" b="0">
                <a:solidFill>
                  <a:schemeClr val="bg1"/>
                </a:solidFill>
                <a:latin typeface="Arial" charset="0"/>
              </a:rPr>
              <a:pPr>
                <a:defRPr/>
              </a:pPr>
              <a:t>April 17, 2012</a:t>
            </a:fld>
            <a:endParaRPr lang="en-US" sz="10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black">
          <a:xfrm>
            <a:off x="-6350" y="-1588"/>
            <a:ext cx="9156700" cy="5302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Text Box 19"/>
          <p:cNvSpPr txBox="1">
            <a:spLocks noChangeArrowheads="1"/>
          </p:cNvSpPr>
          <p:nvPr userDrawn="1"/>
        </p:nvSpPr>
        <p:spPr bwMode="black">
          <a:xfrm>
            <a:off x="3346450" y="6411913"/>
            <a:ext cx="15367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IBM Confidential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6375" y="1770063"/>
            <a:ext cx="5346700" cy="519112"/>
          </a:xfrm>
        </p:spPr>
        <p:txBody>
          <a:bodyPr/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7338" y="5218113"/>
            <a:ext cx="8513762" cy="3206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5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hf hdr="0" ftr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849688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95400"/>
            <a:ext cx="3849687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6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6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4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6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6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6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6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7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.jpeg"/><Relationship Id="rId5" Type="http://schemas.openxmlformats.org/officeDocument/2006/relationships/theme" Target="../theme/theme21.xml"/><Relationship Id="rId4" Type="http://schemas.openxmlformats.org/officeDocument/2006/relationships/slideLayout" Target="../slideLayouts/slideLayout74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75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.jpeg"/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79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theme" Target="../theme/theme24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4.png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4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6" Type="http://schemas.openxmlformats.org/officeDocument/2006/relationships/image" Target="../media/image8.wmf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26" Type="http://schemas.openxmlformats.org/officeDocument/2006/relationships/image" Target="../media/image12.png"/><Relationship Id="rId3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5" Type="http://schemas.openxmlformats.org/officeDocument/2006/relationships/theme" Target="../theme/theme28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126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24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23" Type="http://schemas.openxmlformats.org/officeDocument/2006/relationships/slideLayout" Target="../slideLayouts/slideLayout129.xml"/><Relationship Id="rId28" Type="http://schemas.openxmlformats.org/officeDocument/2006/relationships/image" Target="../media/image14.png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Relationship Id="rId27" Type="http://schemas.openxmlformats.org/officeDocument/2006/relationships/image" Target="../media/image13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6" Type="http://schemas.openxmlformats.org/officeDocument/2006/relationships/image" Target="../media/image8.wmf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3C1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mage-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FNL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8400" y="152400"/>
            <a:ext cx="139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10200" y="6553200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Copyright © 2011 Platform Computing Corporation. All Rights Reserved.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751B41FF-8CB4-45B2-BF49-AD97ABE2EA00}" type="slidenum">
              <a:rPr lang="en-US" sz="8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31775" y="6538913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Platform Computing Corporation Confidential – 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3C1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 descr="image-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10200" y="6553200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prstClr val="white"/>
                </a:solidFill>
              </a:rPr>
              <a:t>Copyright © 2011 Platform Computing Corporation. All Rights Reserved.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31775" y="6538913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prstClr val="white"/>
                </a:solidFill>
              </a:rPr>
              <a:t>Platform Computing Corporation Confidential – INTERNAL USE ONLY</a:t>
            </a:r>
          </a:p>
        </p:txBody>
      </p:sp>
      <p:pic>
        <p:nvPicPr>
          <p:cNvPr id="56325" name="Picture 3" descr="C:\Temp\PlatformIBMLogo-Dec20\PNG\PlatLogo-4C-on-K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7913" y="61913"/>
            <a:ext cx="1441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340" r:id="rId2"/>
    <p:sldLayoutId id="214748434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24950" cy="92075"/>
          </a:xfrm>
          <a:prstGeom prst="rect">
            <a:avLst/>
          </a:prstGeom>
          <a:solidFill>
            <a:srgbClr val="73C167"/>
          </a:solidFill>
          <a:ln>
            <a:solidFill>
              <a:srgbClr val="73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2475" y="6553200"/>
            <a:ext cx="44291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Copyright © 2012 Platform Computing an IBM Company. All Rights Reserved.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EE62698B-3449-475A-8FD8-3390A369B2A1}" type="slidenum">
              <a:rPr lang="en-US" sz="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31775" y="6538913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prstClr val="black"/>
                </a:solidFill>
              </a:rPr>
              <a:t>Platform Computing Confidential – INTERNAL USE ONLY</a:t>
            </a:r>
          </a:p>
        </p:txBody>
      </p:sp>
      <p:pic>
        <p:nvPicPr>
          <p:cNvPr id="60422" name="Picture 1" descr="C:\Users\lwestoby\Pictures\PNG\PlatLogo-4C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1700" y="-58738"/>
            <a:ext cx="183038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68" r:id="rId2"/>
    <p:sldLayoutId id="214748426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24950" cy="92075"/>
          </a:xfrm>
          <a:prstGeom prst="rect">
            <a:avLst/>
          </a:prstGeom>
          <a:solidFill>
            <a:srgbClr val="73C167"/>
          </a:solidFill>
          <a:ln>
            <a:solidFill>
              <a:srgbClr val="73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2475" y="6553200"/>
            <a:ext cx="44291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Copyright © 2012 Platform Computing an IBM Company. All Rights Reserved.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A7A4942E-3D9F-4DB3-AA3D-ACAE7E91A5E1}" type="slidenum">
              <a:rPr lang="en-US" sz="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31775" y="6538913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prstClr val="black"/>
                </a:solidFill>
              </a:rPr>
              <a:t>Platform Computing Confidential – INTERNAL USE ONLY</a:t>
            </a:r>
          </a:p>
        </p:txBody>
      </p:sp>
      <p:pic>
        <p:nvPicPr>
          <p:cNvPr id="64518" name="Picture 1" descr="C:\Users\lwestoby\Pictures\PNG\PlatLogo-4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1700" y="-58738"/>
            <a:ext cx="183038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3" r:id="rId2"/>
    <p:sldLayoutId id="2147484272" r:id="rId3"/>
    <p:sldLayoutId id="2147484271" r:id="rId4"/>
    <p:sldLayoutId id="2147484270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24950" cy="92075"/>
          </a:xfrm>
          <a:prstGeom prst="rect">
            <a:avLst/>
          </a:prstGeom>
          <a:solidFill>
            <a:srgbClr val="73C167"/>
          </a:solidFill>
          <a:ln>
            <a:solidFill>
              <a:srgbClr val="73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2475" y="6553200"/>
            <a:ext cx="44291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Copyright © 2012 Platform Computing an IBM Company. All Rights Reserved.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44B3D016-F245-49B3-97B0-4DEA2C5DF6AA}" type="slidenum">
              <a:rPr lang="en-US" sz="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31775" y="6538913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prstClr val="black"/>
                </a:solidFill>
              </a:rPr>
              <a:t>Platform Computing Confidential – INTERNAL USE ONLY</a:t>
            </a:r>
          </a:p>
        </p:txBody>
      </p:sp>
      <p:pic>
        <p:nvPicPr>
          <p:cNvPr id="70662" name="Picture 1" descr="C:\Users\lwestoby\Pictures\PNG\PlatLogo-4C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51700" y="-58738"/>
            <a:ext cx="183038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7" r:id="rId2"/>
    <p:sldLayoutId id="2147484276" r:id="rId3"/>
    <p:sldLayoutId id="214748427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24950" cy="92075"/>
          </a:xfrm>
          <a:prstGeom prst="rect">
            <a:avLst/>
          </a:prstGeom>
          <a:solidFill>
            <a:srgbClr val="73C167"/>
          </a:solidFill>
          <a:ln>
            <a:solidFill>
              <a:srgbClr val="73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5779" name="Picture 7" descr="blk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9188" y="152400"/>
            <a:ext cx="1419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10200" y="6553200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Copyright © 2010 Platform Computing Corporation.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27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3C1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6" descr="image-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7" descr="FNL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8400" y="152400"/>
            <a:ext cx="139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10200" y="6553200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2010 Platform Computing Corporation.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3C1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3C1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image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10200" y="6553200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/>
              <a:t>Copyright © 2011 Platform Computing Corporation. All Rights Reserved.</a:t>
            </a:r>
          </a:p>
        </p:txBody>
      </p:sp>
      <p:pic>
        <p:nvPicPr>
          <p:cNvPr id="4100" name="Picture 9" descr="blk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189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231775" y="6538913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/>
              <a:t>Platform Computing Corporation Confidential – 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3C1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6" descr="image-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7" descr="FNL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8400" y="152400"/>
            <a:ext cx="139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10200" y="6553200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2010 Platform Computing Corporation.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24950" cy="92075"/>
          </a:xfrm>
          <a:prstGeom prst="rect">
            <a:avLst/>
          </a:prstGeom>
          <a:solidFill>
            <a:srgbClr val="73C167"/>
          </a:solidFill>
          <a:ln>
            <a:solidFill>
              <a:srgbClr val="73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8307" name="Picture 7" descr="blk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9188" y="152400"/>
            <a:ext cx="1419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10200" y="6553200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Copyright © 2010 Platform Computing Corporation.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6" descr="image-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10200" y="6553200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Copyright © 2010 Platform Computing Corporation. All Rights Reserved.</a:t>
            </a:r>
          </a:p>
        </p:txBody>
      </p:sp>
      <p:pic>
        <p:nvPicPr>
          <p:cNvPr id="100356" name="Picture 9" descr="blk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371600"/>
            <a:ext cx="189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24950" cy="92075"/>
          </a:xfrm>
          <a:prstGeom prst="rect">
            <a:avLst/>
          </a:prstGeom>
          <a:solidFill>
            <a:srgbClr val="73C167"/>
          </a:solidFill>
          <a:ln>
            <a:solidFill>
              <a:srgbClr val="73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5475" name="Picture 7" descr="blk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9188" y="152400"/>
            <a:ext cx="1419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10200" y="6553200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Copyright © 2011 Platform Computing Corporation. All Rights Reserved.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AAF0D3E9-039C-40FF-9382-6C4CD6B114DC}" type="slidenum">
              <a:rPr lang="en-US" sz="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31775" y="6538913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prstClr val="black"/>
                </a:solidFill>
              </a:rPr>
              <a:t>Platform Computing Corporation Confidential – 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3" r:id="rId2"/>
    <p:sldLayoutId id="2147484282" r:id="rId3"/>
    <p:sldLayoutId id="2147484281" r:id="rId4"/>
    <p:sldLayoutId id="2147484280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24950" cy="92075"/>
          </a:xfrm>
          <a:prstGeom prst="rect">
            <a:avLst/>
          </a:prstGeom>
          <a:solidFill>
            <a:srgbClr val="73C167"/>
          </a:solidFill>
          <a:ln>
            <a:solidFill>
              <a:srgbClr val="73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0771" name="Picture 7" descr="blklogo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9188" y="152400"/>
            <a:ext cx="1419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10200" y="6553200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prstClr val="black"/>
                </a:solidFill>
                <a:latin typeface="Arial"/>
                <a:cs typeface="Arial" pitchFamily="34" charset="0"/>
              </a:rPr>
              <a:t>Copyright © 2010 Platform Computing Corporation.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90500" y="6451600"/>
            <a:ext cx="407988" cy="242888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defRPr>
            </a:lvl1pPr>
          </a:lstStyle>
          <a:p>
            <a:pPr>
              <a:defRPr/>
            </a:pPr>
            <a:fld id="{BC31A33D-8762-40FA-9B07-9274574A5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24950" cy="92075"/>
          </a:xfrm>
          <a:prstGeom prst="rect">
            <a:avLst/>
          </a:prstGeom>
          <a:solidFill>
            <a:srgbClr val="73C167"/>
          </a:solidFill>
          <a:ln>
            <a:solidFill>
              <a:srgbClr val="73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2275" name="Picture 7" descr="blk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9188" y="152400"/>
            <a:ext cx="1419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10200" y="6553200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Copyright © 2011 Platform Computing Corporation. All Rights Reserved.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CCC34D34-B38D-4778-8D5C-5C20A92558C0}" type="slidenum">
              <a:rPr lang="en-US" sz="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31775" y="6538913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prstClr val="black"/>
                </a:solidFill>
              </a:rPr>
              <a:t>Platform Computing Corporation Confidential – 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black">
          <a:xfrm>
            <a:off x="0" y="6565900"/>
            <a:ext cx="9145588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6988" y="504825"/>
            <a:ext cx="9009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1301750"/>
            <a:ext cx="88249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black">
          <a:xfrm>
            <a:off x="5724525" y="6602413"/>
            <a:ext cx="3306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sz="1000" b="0">
                <a:solidFill>
                  <a:srgbClr val="FFFFFF"/>
                </a:solidFill>
                <a:latin typeface="Arial" charset="0"/>
              </a:rPr>
              <a:t>© 2012 IBM Corporation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black">
          <a:xfrm>
            <a:off x="288925" y="6600825"/>
            <a:ext cx="339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fld id="{2F8C47D8-E8D6-4728-A015-4A845F1AF026}" type="slidenum">
              <a:rPr lang="en-US" sz="1000">
                <a:solidFill>
                  <a:schemeClr val="bg1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31" name="Picture 3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black">
          <a:xfrm>
            <a:off x="-11113" y="-3175"/>
            <a:ext cx="9166226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55" name="Text Box 31"/>
          <p:cNvSpPr txBox="1">
            <a:spLocks noChangeArrowheads="1"/>
          </p:cNvSpPr>
          <p:nvPr userDrawn="1"/>
        </p:nvSpPr>
        <p:spPr bwMode="black">
          <a:xfrm>
            <a:off x="4918075" y="6553200"/>
            <a:ext cx="15367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IBM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  <p:sldLayoutId id="2147484407" r:id="rId12"/>
    <p:sldLayoutId id="2147484408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23838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863600" indent="-182563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196975" indent="-219075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481138" indent="-169863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&gt;"/>
        <a:defRPr sz="1600">
          <a:solidFill>
            <a:schemeClr val="tx1"/>
          </a:solidFill>
          <a:latin typeface="+mn-lt"/>
          <a:cs typeface="+mn-cs"/>
        </a:defRPr>
      </a:lvl5pPr>
      <a:lvl6pPr marL="1938338" indent="-1698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6pPr>
      <a:lvl7pPr marL="2395538" indent="-1698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7pPr>
      <a:lvl8pPr marL="2852738" indent="-1698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8pPr>
      <a:lvl9pPr marL="3309938" indent="-1698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0" y="6550025"/>
            <a:ext cx="9147175" cy="3000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solidFill>
            <a:srgbClr val="000000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-9525" y="0"/>
            <a:ext cx="5391150" cy="5127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134350" y="125413"/>
            <a:ext cx="720725" cy="2857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953250" y="6577013"/>
            <a:ext cx="2098675" cy="1905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64080" tIns="39978" rIns="64080" bIns="32040">
            <a:spAutoFit/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/>
            </a:pPr>
            <a:r>
              <a:rPr lang="en-US" sz="900">
                <a:solidFill>
                  <a:srgbClr val="FFFFFF"/>
                </a:solidFill>
                <a:cs typeface="+mn-cs"/>
              </a:rPr>
              <a:t>© 2012  IBM Corporation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6200" y="76200"/>
            <a:ext cx="3048000" cy="277813"/>
          </a:xfrm>
          <a:prstGeom prst="rect">
            <a:avLst/>
          </a:prstGeom>
          <a:noFill/>
          <a:ln w="7920">
            <a:noFill/>
            <a:miter lim="800000"/>
            <a:headEnd/>
            <a:tailEnd/>
          </a:ln>
          <a:effectLst/>
        </p:spPr>
        <p:txBody>
          <a:bodyPr tIns="100260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en-US" sz="1000">
                <a:solidFill>
                  <a:srgbClr val="FFFFFF"/>
                </a:solidFill>
                <a:cs typeface="+mn-cs"/>
              </a:rPr>
              <a:t>IBM Systems &amp; Technology Group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133600" y="0"/>
            <a:ext cx="762000" cy="4714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14325" y="6545263"/>
            <a:ext cx="836613" cy="3190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 sz="10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15461-6BA6-4AE0-A548-EB6822000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Box 31"/>
          <p:cNvSpPr txBox="1">
            <a:spLocks noChangeArrowheads="1"/>
          </p:cNvSpPr>
          <p:nvPr userDrawn="1"/>
        </p:nvSpPr>
        <p:spPr bwMode="black">
          <a:xfrm>
            <a:off x="4918075" y="6553200"/>
            <a:ext cx="15367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IBM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  <p:sldLayoutId id="2147484422" r:id="rId13"/>
    <p:sldLayoutId id="2147484423" r:id="rId14"/>
    <p:sldLayoutId id="2147484438" r:id="rId15"/>
    <p:sldLayoutId id="2147484439" r:id="rId16"/>
    <p:sldLayoutId id="2147484440" r:id="rId17"/>
    <p:sldLayoutId id="2147484441" r:id="rId18"/>
    <p:sldLayoutId id="2147484442" r:id="rId19"/>
    <p:sldLayoutId id="2147484443" r:id="rId20"/>
    <p:sldLayoutId id="2147484444" r:id="rId21"/>
    <p:sldLayoutId id="2147484290" r:id="rId22"/>
    <p:sldLayoutId id="2147484288" r:id="rId23"/>
    <p:sldLayoutId id="2147484286" r:id="rId24"/>
  </p:sldLayoutIdLst>
  <p:txStyles>
    <p:titleStyle>
      <a:lvl1pPr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75185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75185"/>
          </a:solidFill>
          <a:latin typeface="Arial" charset="0"/>
          <a:ea typeface="MS Gothic" pitchFamily="49" charset="-128"/>
        </a:defRPr>
      </a:lvl2pPr>
      <a:lvl3pPr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75185"/>
          </a:solidFill>
          <a:latin typeface="Arial" charset="0"/>
          <a:ea typeface="MS Gothic" pitchFamily="49" charset="-128"/>
        </a:defRPr>
      </a:lvl3pPr>
      <a:lvl4pPr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75185"/>
          </a:solidFill>
          <a:latin typeface="Arial" charset="0"/>
          <a:ea typeface="MS Gothic" pitchFamily="49" charset="-128"/>
        </a:defRPr>
      </a:lvl4pPr>
      <a:lvl5pPr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75185"/>
          </a:solidFill>
          <a:latin typeface="Arial" charset="0"/>
          <a:ea typeface="MS Gothic" pitchFamily="49" charset="-128"/>
        </a:defRPr>
      </a:lvl5pPr>
      <a:lvl6pPr marL="2514600" indent="-228600" algn="l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75185"/>
          </a:solidFill>
          <a:latin typeface="Arial" charset="0"/>
          <a:ea typeface="MS Gothic" pitchFamily="49" charset="-128"/>
        </a:defRPr>
      </a:lvl6pPr>
      <a:lvl7pPr marL="2971800" indent="-228600" algn="l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75185"/>
          </a:solidFill>
          <a:latin typeface="Arial" charset="0"/>
          <a:ea typeface="MS Gothic" pitchFamily="49" charset="-128"/>
        </a:defRPr>
      </a:lvl7pPr>
      <a:lvl8pPr marL="3429000" indent="-228600" algn="l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75185"/>
          </a:solidFill>
          <a:latin typeface="Arial" charset="0"/>
          <a:ea typeface="MS Gothic" pitchFamily="49" charset="-128"/>
        </a:defRPr>
      </a:lvl8pPr>
      <a:lvl9pPr marL="3886200" indent="-228600" algn="l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75185"/>
          </a:solidFill>
          <a:latin typeface="Arial" charset="0"/>
          <a:ea typeface="MS Gothic" pitchFamily="49" charset="-128"/>
        </a:defRPr>
      </a:lvl9pPr>
    </p:titleStyle>
    <p:bodyStyle>
      <a:lvl1pPr marL="431800" indent="-323850" algn="l" defTabSz="457200" rtl="0" eaLnBrk="0" fontAlgn="base" hangingPunct="0">
        <a:lnSpc>
          <a:spcPct val="93000"/>
        </a:lnSpc>
        <a:spcBef>
          <a:spcPts val="775"/>
        </a:spcBef>
        <a:spcAft>
          <a:spcPts val="338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323850" algn="l" defTabSz="457200" rtl="0" eaLnBrk="0" fontAlgn="base" hangingPunct="0">
        <a:lnSpc>
          <a:spcPct val="93000"/>
        </a:lnSpc>
        <a:spcBef>
          <a:spcPts val="550"/>
        </a:spcBef>
        <a:spcAft>
          <a:spcPts val="338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000000"/>
          </a:solidFill>
          <a:latin typeface="+mn-lt"/>
          <a:ea typeface="+mn-ea"/>
        </a:defRPr>
      </a:lvl2pPr>
      <a:lvl3pPr marL="1295400" indent="-287338" algn="l" defTabSz="457200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black">
          <a:xfrm>
            <a:off x="0" y="6565900"/>
            <a:ext cx="9145588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6988" y="504825"/>
            <a:ext cx="9009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1301750"/>
            <a:ext cx="88249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black">
          <a:xfrm>
            <a:off x="5724525" y="6602413"/>
            <a:ext cx="3306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sz="1000" b="0">
                <a:solidFill>
                  <a:srgbClr val="FFFFFF"/>
                </a:solidFill>
                <a:latin typeface="Arial" charset="0"/>
              </a:rPr>
              <a:t>© 2012 IBM Corporation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black">
          <a:xfrm>
            <a:off x="288925" y="6600825"/>
            <a:ext cx="339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fld id="{8D255B42-0F37-4CA9-B4C5-9DC7FF052FD4}" type="slidenum">
              <a:rPr lang="en-US" sz="1000">
                <a:solidFill>
                  <a:schemeClr val="bg1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31" name="Picture 3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black">
          <a:xfrm>
            <a:off x="-11113" y="-3175"/>
            <a:ext cx="9166226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55" name="Text Box 31"/>
          <p:cNvSpPr txBox="1">
            <a:spLocks noChangeArrowheads="1"/>
          </p:cNvSpPr>
          <p:nvPr/>
        </p:nvSpPr>
        <p:spPr bwMode="black">
          <a:xfrm>
            <a:off x="4918075" y="6553200"/>
            <a:ext cx="15367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IBM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  <p:sldLayoutId id="2147484436" r:id="rId12"/>
    <p:sldLayoutId id="2147484437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23838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863600" indent="-182563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196975" indent="-219075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481138" indent="-169863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&gt;"/>
        <a:defRPr sz="1600">
          <a:solidFill>
            <a:schemeClr val="tx1"/>
          </a:solidFill>
          <a:latin typeface="+mn-lt"/>
          <a:cs typeface="+mn-cs"/>
        </a:defRPr>
      </a:lvl5pPr>
      <a:lvl6pPr marL="1938338" indent="-1698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6pPr>
      <a:lvl7pPr marL="2395538" indent="-1698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7pPr>
      <a:lvl8pPr marL="2852738" indent="-1698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8pPr>
      <a:lvl9pPr marL="3309938" indent="-1698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24950" cy="92075"/>
          </a:xfrm>
          <a:prstGeom prst="rect">
            <a:avLst/>
          </a:prstGeom>
          <a:solidFill>
            <a:srgbClr val="73C167"/>
          </a:solidFill>
          <a:ln>
            <a:solidFill>
              <a:srgbClr val="73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147" name="Picture 7" descr="blk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9188" y="152400"/>
            <a:ext cx="1419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10200" y="6553200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latin typeface="Arial" pitchFamily="34" charset="0"/>
                <a:cs typeface="Arial" pitchFamily="34" charset="0"/>
              </a:rPr>
              <a:t>Copyright © 2011 Platform Computing Corporation. All Rights Reserved.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E0206E93-CE88-4BAF-87B6-6CED96121D0A}" type="slidenum">
              <a:rPr lang="en-US" sz="8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31775" y="6538913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/>
              <a:t>Platform Computing Corporation Confidential – 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509588"/>
            <a:ext cx="9150350" cy="396716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solidFill>
            <a:srgbClr val="000000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cs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476750"/>
            <a:ext cx="9144000" cy="2381250"/>
          </a:xfrm>
          <a:prstGeom prst="rect">
            <a:avLst/>
          </a:prstGeom>
          <a:solidFill>
            <a:srgbClr val="375185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cs typeface="Arial" charset="0"/>
            </a:endParaRP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34350" y="125413"/>
            <a:ext cx="720725" cy="2857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953250" y="6577013"/>
            <a:ext cx="2098675" cy="1905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64080" tIns="39978" rIns="64080" bIns="32040">
            <a:spAutoFit/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/>
            </a:pPr>
            <a:r>
              <a:rPr lang="en-US" sz="900">
                <a:solidFill>
                  <a:srgbClr val="FFFFFF"/>
                </a:solidFill>
              </a:rPr>
              <a:t>© 2012  IBM Corporation</a:t>
            </a:r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0725" y="569913"/>
            <a:ext cx="1511300" cy="10556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66700" y="225425"/>
            <a:ext cx="5810250" cy="336550"/>
          </a:xfrm>
          <a:prstGeom prst="rect">
            <a:avLst/>
          </a:prstGeom>
          <a:noFill/>
          <a:ln w="7920">
            <a:noFill/>
            <a:miter lim="800000"/>
            <a:headEnd/>
            <a:tailEnd/>
          </a:ln>
          <a:effectLst/>
        </p:spPr>
        <p:txBody>
          <a:bodyPr tIns="103788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n-US" sz="1400">
                <a:solidFill>
                  <a:srgbClr val="FFFFFF"/>
                </a:solidFill>
              </a:rPr>
              <a:t>IBM Systems &amp; Technology Group</a:t>
            </a:r>
          </a:p>
        </p:txBody>
      </p:sp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5800" y="5486400"/>
            <a:ext cx="1838325" cy="11366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  <p:sldLayoutId id="2147484394" r:id="rId12"/>
  </p:sldLayoutIdLst>
  <p:txStyles>
    <p:titleStyle>
      <a:lvl1pPr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75185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75185"/>
          </a:solidFill>
          <a:latin typeface="Arial" charset="0"/>
          <a:ea typeface="MS Gothic" pitchFamily="49" charset="-128"/>
        </a:defRPr>
      </a:lvl2pPr>
      <a:lvl3pPr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75185"/>
          </a:solidFill>
          <a:latin typeface="Arial" charset="0"/>
          <a:ea typeface="MS Gothic" pitchFamily="49" charset="-128"/>
        </a:defRPr>
      </a:lvl3pPr>
      <a:lvl4pPr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75185"/>
          </a:solidFill>
          <a:latin typeface="Arial" charset="0"/>
          <a:ea typeface="MS Gothic" pitchFamily="49" charset="-128"/>
        </a:defRPr>
      </a:lvl4pPr>
      <a:lvl5pPr algn="l" defTabSz="457200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75185"/>
          </a:solidFill>
          <a:latin typeface="Arial" charset="0"/>
          <a:ea typeface="MS Gothic" pitchFamily="49" charset="-128"/>
        </a:defRPr>
      </a:lvl5pPr>
      <a:lvl6pPr marL="2514600" indent="-228600" algn="l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75185"/>
          </a:solidFill>
          <a:latin typeface="Arial" charset="0"/>
          <a:ea typeface="MS Gothic" pitchFamily="49" charset="-128"/>
        </a:defRPr>
      </a:lvl6pPr>
      <a:lvl7pPr marL="2971800" indent="-228600" algn="l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75185"/>
          </a:solidFill>
          <a:latin typeface="Arial" charset="0"/>
          <a:ea typeface="MS Gothic" pitchFamily="49" charset="-128"/>
        </a:defRPr>
      </a:lvl7pPr>
      <a:lvl8pPr marL="3429000" indent="-228600" algn="l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75185"/>
          </a:solidFill>
          <a:latin typeface="Arial" charset="0"/>
          <a:ea typeface="MS Gothic" pitchFamily="49" charset="-128"/>
        </a:defRPr>
      </a:lvl8pPr>
      <a:lvl9pPr marL="3886200" indent="-228600" algn="l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75185"/>
          </a:solidFill>
          <a:latin typeface="Arial" charset="0"/>
          <a:ea typeface="MS Gothic" pitchFamily="49" charset="-128"/>
        </a:defRPr>
      </a:lvl9pPr>
    </p:titleStyle>
    <p:bodyStyle>
      <a:lvl1pPr marL="431800" indent="-323850" algn="l" defTabSz="457200" rtl="0" eaLnBrk="0" fontAlgn="base" hangingPunct="0">
        <a:lnSpc>
          <a:spcPct val="93000"/>
        </a:lnSpc>
        <a:spcBef>
          <a:spcPts val="775"/>
        </a:spcBef>
        <a:spcAft>
          <a:spcPts val="338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323850" algn="l" defTabSz="457200" rtl="0" eaLnBrk="0" fontAlgn="base" hangingPunct="0">
        <a:lnSpc>
          <a:spcPct val="93000"/>
        </a:lnSpc>
        <a:spcBef>
          <a:spcPts val="550"/>
        </a:spcBef>
        <a:spcAft>
          <a:spcPts val="338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000000"/>
          </a:solidFill>
          <a:latin typeface="+mn-lt"/>
          <a:ea typeface="+mn-ea"/>
        </a:defRPr>
      </a:lvl2pPr>
      <a:lvl3pPr marL="1295400" indent="-287338" algn="l" defTabSz="457200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3C1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image-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FNL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8400" y="152400"/>
            <a:ext cx="139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10200" y="6553200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prstClr val="white"/>
                </a:solidFill>
              </a:rPr>
              <a:t>Copyright © 2011 Platform Computing Corporation. All Rights Reserved.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31775" y="6538913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</a:rPr>
              <a:t>Platform Computing Corporation Confidential – 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317" r:id="rId2"/>
    <p:sldLayoutId id="2147484318" r:id="rId3"/>
    <p:sldLayoutId id="2147484248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3C1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image-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7" descr="FNL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8400" y="152400"/>
            <a:ext cx="139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10200" y="6553200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white"/>
                </a:solidFill>
                <a:latin typeface="Calibri"/>
              </a:rPr>
              <a:t>Copyright © 2010 Platform Computing Corporation.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25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24950" cy="92075"/>
          </a:xfrm>
          <a:prstGeom prst="rect">
            <a:avLst/>
          </a:prstGeom>
          <a:solidFill>
            <a:srgbClr val="73C167"/>
          </a:solidFill>
          <a:ln>
            <a:solidFill>
              <a:srgbClr val="73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435" name="Picture 7" descr="blklogo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9188" y="152400"/>
            <a:ext cx="1419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10200" y="6553200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prstClr val="black"/>
                </a:solidFill>
                <a:latin typeface="Arial"/>
                <a:cs typeface="Arial" pitchFamily="34" charset="0"/>
              </a:rPr>
              <a:t>Copyright © 2010 Platform Computing Corporation.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90500" y="6451600"/>
            <a:ext cx="407988" cy="242888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defRPr>
            </a:lvl1pPr>
          </a:lstStyle>
          <a:p>
            <a:pPr>
              <a:defRPr/>
            </a:pPr>
            <a:fld id="{6A6AA93D-2C37-44FE-B26A-DA7C2ED1E9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24950" cy="92075"/>
          </a:xfrm>
          <a:prstGeom prst="rect">
            <a:avLst/>
          </a:prstGeom>
          <a:solidFill>
            <a:srgbClr val="73C167"/>
          </a:solidFill>
          <a:ln>
            <a:solidFill>
              <a:srgbClr val="73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6627" name="Picture 7" descr="blk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9188" y="152400"/>
            <a:ext cx="1419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10200" y="6553200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Copyright © 2011 Platform Computing Corporation. All Rights Reserved.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722DFA20-5336-486C-949B-6FDE052DE5C1}" type="slidenum">
              <a:rPr lang="en-US" sz="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4" r:id="rId2"/>
    <p:sldLayoutId id="2147484329" r:id="rId3"/>
    <p:sldLayoutId id="2147484253" r:id="rId4"/>
    <p:sldLayoutId id="2147484252" r:id="rId5"/>
    <p:sldLayoutId id="214748425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24950" cy="92075"/>
          </a:xfrm>
          <a:prstGeom prst="rect">
            <a:avLst/>
          </a:prstGeom>
          <a:solidFill>
            <a:srgbClr val="73C167"/>
          </a:solidFill>
          <a:ln>
            <a:solidFill>
              <a:srgbClr val="73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33795" name="Picture 7" descr="blk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9188" y="152400"/>
            <a:ext cx="1419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10200" y="6553200"/>
            <a:ext cx="3581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prstClr val="black"/>
                </a:solidFill>
                <a:latin typeface="Arial"/>
              </a:rPr>
              <a:t>Copyright © 2011 Platform Computing Corporation. All Rights Reserved.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52400" y="6553200"/>
            <a:ext cx="381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0EE4E877-C055-4A36-BD80-CEACF96FBC4D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0" r:id="rId2"/>
    <p:sldLayoutId id="2147484259" r:id="rId3"/>
    <p:sldLayoutId id="2147484258" r:id="rId4"/>
    <p:sldLayoutId id="2147484257" r:id="rId5"/>
    <p:sldLayoutId id="214748425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24950" cy="92075"/>
          </a:xfrm>
          <a:prstGeom prst="rect">
            <a:avLst/>
          </a:prstGeom>
          <a:solidFill>
            <a:srgbClr val="73C167"/>
          </a:solidFill>
          <a:ln>
            <a:solidFill>
              <a:srgbClr val="73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0963" name="Picture 7" descr="blklogo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69188" y="152400"/>
            <a:ext cx="1419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9"/>
          <p:cNvSpPr txBox="1">
            <a:spLocks noChangeArrowheads="1"/>
          </p:cNvSpPr>
          <p:nvPr/>
        </p:nvSpPr>
        <p:spPr bwMode="auto">
          <a:xfrm>
            <a:off x="5410200" y="6553200"/>
            <a:ext cx="3581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800" smtClean="0">
                <a:solidFill>
                  <a:prstClr val="black"/>
                </a:solidFill>
              </a:rPr>
              <a:t>Copyright © 2010 Platform Computing Corporation.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265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  <p:sldLayoutId id="2147484264" r:id="rId12"/>
    <p:sldLayoutId id="2147484263" r:id="rId13"/>
    <p:sldLayoutId id="21474842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3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24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11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2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24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24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13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25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6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7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4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6.xml"/><Relationship Id="rId1" Type="http://schemas.openxmlformats.org/officeDocument/2006/relationships/themeOverride" Target="../theme/themeOverr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2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3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javascript:ClickThumbnail(2)" TargetMode="External"/><Relationship Id="rId7" Type="http://schemas.openxmlformats.org/officeDocument/2006/relationships/hyperlink" Target="javascript:ClickThumbnail(62)" TargetMode="External"/><Relationship Id="rId2" Type="http://schemas.openxmlformats.org/officeDocument/2006/relationships/slideLayout" Target="../slideLayouts/slideLayout113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0.jpeg"/><Relationship Id="rId5" Type="http://schemas.openxmlformats.org/officeDocument/2006/relationships/hyperlink" Target="javascript:ClickThumbnail(14)" TargetMode="Externa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9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7.x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4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1"/>
          <p:cNvSpPr>
            <a:spLocks noGrp="1"/>
          </p:cNvSpPr>
          <p:nvPr>
            <p:ph type="ctrTitle"/>
          </p:nvPr>
        </p:nvSpPr>
        <p:spPr>
          <a:xfrm>
            <a:off x="160283" y="2056853"/>
            <a:ext cx="7772400" cy="14700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4000" dirty="0" smtClean="0">
                <a:latin typeface="Arial" charset="0"/>
                <a:ea typeface="ＭＳ Ｐゴシック" pitchFamily="34" charset="-128"/>
                <a:cs typeface="Arial" charset="0"/>
              </a:rPr>
              <a:t>IBM Platform Symphony </a:t>
            </a:r>
            <a:r>
              <a:rPr lang="en-US" sz="4000" dirty="0" err="1" smtClean="0">
                <a:latin typeface="Arial" charset="0"/>
                <a:ea typeface="ＭＳ Ｐゴシック" pitchFamily="34" charset="-128"/>
                <a:cs typeface="Arial" charset="0"/>
              </a:rPr>
              <a:t>MapReduce</a:t>
            </a:r>
            <a:endParaRPr lang="en-US" sz="40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87395" name="Subtitle 2"/>
          <p:cNvSpPr>
            <a:spLocks noGrp="1"/>
          </p:cNvSpPr>
          <p:nvPr>
            <p:ph type="subTitle" idx="1"/>
          </p:nvPr>
        </p:nvSpPr>
        <p:spPr>
          <a:xfrm>
            <a:off x="1476704" y="3266090"/>
            <a:ext cx="6400800" cy="969579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Scott Campbell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Director, Product Management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Title 1"/>
          <p:cNvSpPr>
            <a:spLocks noGrp="1"/>
          </p:cNvSpPr>
          <p:nvPr>
            <p:ph type="title"/>
          </p:nvPr>
        </p:nvSpPr>
        <p:spPr>
          <a:xfrm>
            <a:off x="685800" y="582151"/>
            <a:ext cx="6815158" cy="563562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Sophisticated Scheduling Engine</a:t>
            </a:r>
          </a:p>
        </p:txBody>
      </p:sp>
      <p:sp>
        <p:nvSpPr>
          <p:cNvPr id="450562" name="Text Placeholder 7"/>
          <p:cNvSpPr txBox="1">
            <a:spLocks/>
          </p:cNvSpPr>
          <p:nvPr/>
        </p:nvSpPr>
        <p:spPr bwMode="auto">
          <a:xfrm>
            <a:off x="838200" y="998482"/>
            <a:ext cx="8077200" cy="544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ea typeface="ＭＳ Ｐゴシック" pitchFamily="34" charset="-128"/>
              </a:rPr>
              <a:t>Fair Share Proportional Scheduling 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10,000 Level of Prioritization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ea typeface="ＭＳ Ｐゴシック" pitchFamily="34" charset="-128"/>
              </a:rPr>
              <a:t>Priority Based Scheduling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Higher priority consumes all resources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ea typeface="ＭＳ Ｐゴシック" pitchFamily="34" charset="-128"/>
              </a:rPr>
              <a:t>Pre-emptive Scheduling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Interruptive or non-interruptive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ea typeface="ＭＳ Ｐゴシック" pitchFamily="34" charset="-128"/>
              </a:rPr>
              <a:t>Threshold Based Scheduling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Resources dynamically monitored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Dynamic Open/Close Logic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Administrator sets limits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ea typeface="ＭＳ Ｐゴシック" pitchFamily="34" charset="-128"/>
              </a:rPr>
              <a:t>Task Reclaim Logic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Automatic when resources fail or ‘hang’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ea typeface="ＭＳ Ｐゴシック" pitchFamily="34" charset="-128"/>
              </a:rPr>
              <a:t>Resource Draining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</a:rPr>
              <a:t>Maintenance mode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ea typeface="ＭＳ Ｐゴシック" pitchFamily="34" charset="-128"/>
              </a:rPr>
              <a:t>Administrative Control of </a:t>
            </a:r>
            <a:r>
              <a:rPr lang="en-US" sz="2000" b="1" u="sng" dirty="0">
                <a:solidFill>
                  <a:srgbClr val="000000"/>
                </a:solidFill>
                <a:ea typeface="ＭＳ Ｐゴシック" pitchFamily="34" charset="-128"/>
              </a:rPr>
              <a:t>Running</a:t>
            </a:r>
            <a:r>
              <a:rPr lang="en-US" sz="2000" b="1" dirty="0">
                <a:solidFill>
                  <a:srgbClr val="000000"/>
                </a:solidFill>
                <a:ea typeface="ＭＳ Ｐゴシック" pitchFamily="34" charset="-128"/>
              </a:rPr>
              <a:t> Jobs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</a:rPr>
              <a:t>Suspend, Resume, Change Priority, Kill Jobs/Tasks, Monitor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450563" name="Group 22"/>
          <p:cNvGrpSpPr>
            <a:grpSpLocks/>
          </p:cNvGrpSpPr>
          <p:nvPr/>
        </p:nvGrpSpPr>
        <p:grpSpPr bwMode="auto">
          <a:xfrm>
            <a:off x="6207125" y="1214438"/>
            <a:ext cx="2254250" cy="1430337"/>
            <a:chOff x="3723" y="777"/>
            <a:chExt cx="1363" cy="845"/>
          </a:xfrm>
        </p:grpSpPr>
        <p:sp>
          <p:nvSpPr>
            <p:cNvPr id="131" name="Rectangle 130"/>
            <p:cNvSpPr/>
            <p:nvPr/>
          </p:nvSpPr>
          <p:spPr>
            <a:xfrm>
              <a:off x="3761" y="802"/>
              <a:ext cx="1022" cy="509"/>
            </a:xfrm>
            <a:prstGeom prst="rect">
              <a:avLst/>
            </a:prstGeom>
            <a:solidFill>
              <a:srgbClr val="73C167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Application Managers</a:t>
              </a:r>
            </a:p>
          </p:txBody>
        </p:sp>
        <p:sp>
          <p:nvSpPr>
            <p:cNvPr id="2" name="Rectangle 130"/>
            <p:cNvSpPr/>
            <p:nvPr/>
          </p:nvSpPr>
          <p:spPr>
            <a:xfrm>
              <a:off x="3843" y="890"/>
              <a:ext cx="1022" cy="509"/>
            </a:xfrm>
            <a:prstGeom prst="rect">
              <a:avLst/>
            </a:prstGeom>
            <a:solidFill>
              <a:srgbClr val="73C167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Application Managers</a:t>
              </a:r>
            </a:p>
          </p:txBody>
        </p:sp>
        <p:sp>
          <p:nvSpPr>
            <p:cNvPr id="3" name="Rectangle 130"/>
            <p:cNvSpPr/>
            <p:nvPr/>
          </p:nvSpPr>
          <p:spPr>
            <a:xfrm>
              <a:off x="3937" y="971"/>
              <a:ext cx="1022" cy="509"/>
            </a:xfrm>
            <a:prstGeom prst="rect">
              <a:avLst/>
            </a:prstGeom>
            <a:solidFill>
              <a:srgbClr val="73C167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Application Managers</a:t>
              </a:r>
            </a:p>
          </p:txBody>
        </p:sp>
        <p:sp>
          <p:nvSpPr>
            <p:cNvPr id="4" name="Rectangle 130"/>
            <p:cNvSpPr/>
            <p:nvPr/>
          </p:nvSpPr>
          <p:spPr>
            <a:xfrm>
              <a:off x="4031" y="1065"/>
              <a:ext cx="1022" cy="509"/>
            </a:xfrm>
            <a:prstGeom prst="rect">
              <a:avLst/>
            </a:prstGeom>
            <a:solidFill>
              <a:srgbClr val="73C167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Application Managers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Title 1"/>
          <p:cNvSpPr>
            <a:spLocks noGrp="1"/>
          </p:cNvSpPr>
          <p:nvPr>
            <p:ph type="title"/>
          </p:nvPr>
        </p:nvSpPr>
        <p:spPr>
          <a:xfrm>
            <a:off x="759373" y="550621"/>
            <a:ext cx="6815158" cy="563562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Resource/Consumer Architecture</a:t>
            </a:r>
          </a:p>
        </p:txBody>
      </p:sp>
      <p:pic>
        <p:nvPicPr>
          <p:cNvPr id="4515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0599"/>
            <a:ext cx="7580586" cy="546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09" name="Text Placeholder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6783388" cy="71755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Shared Resource Logic </a:t>
            </a:r>
            <a:b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452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38" y="1306513"/>
            <a:ext cx="8397875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2611" name="TextBox 4"/>
          <p:cNvSpPr txBox="1">
            <a:spLocks noChangeArrowheads="1"/>
          </p:cNvSpPr>
          <p:nvPr/>
        </p:nvSpPr>
        <p:spPr bwMode="auto">
          <a:xfrm>
            <a:off x="685800" y="942646"/>
            <a:ext cx="5738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6600CC"/>
                </a:solidFill>
              </a:rPr>
              <a:t>Illustration of three shared-resource models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8938" y="5600700"/>
            <a:ext cx="83978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600CC"/>
                </a:solidFill>
              </a:rPr>
              <a:t>A combination of all three models can be managed within a single grid at the same time!</a:t>
            </a:r>
          </a:p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1" name="Title 1"/>
          <p:cNvSpPr>
            <a:spLocks noGrp="1"/>
          </p:cNvSpPr>
          <p:nvPr>
            <p:ph type="title"/>
          </p:nvPr>
        </p:nvSpPr>
        <p:spPr>
          <a:xfrm>
            <a:off x="696311" y="603172"/>
            <a:ext cx="6815158" cy="563562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Resource Groups / Slot Allocation</a:t>
            </a:r>
          </a:p>
        </p:txBody>
      </p:sp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20" y="1143000"/>
            <a:ext cx="42275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683" name="Picture 3"/>
          <p:cNvPicPr>
            <a:picLocks noChangeAspect="1" noChangeArrowheads="1"/>
          </p:cNvPicPr>
          <p:nvPr/>
        </p:nvPicPr>
        <p:blipFill>
          <a:blip r:embed="rId4" cstate="print"/>
          <a:srcRect r="10773" b="38956"/>
          <a:stretch>
            <a:fillRect/>
          </a:stretch>
        </p:blipFill>
        <p:spPr bwMode="auto">
          <a:xfrm>
            <a:off x="3581400" y="2667000"/>
            <a:ext cx="53816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20925044" flipH="1">
            <a:off x="1001713" y="2197100"/>
            <a:ext cx="663575" cy="1714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 rot="20925044" flipH="1">
            <a:off x="8012113" y="5168900"/>
            <a:ext cx="663575" cy="1714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5" name="Title 1"/>
          <p:cNvSpPr>
            <a:spLocks noGrp="1"/>
          </p:cNvSpPr>
          <p:nvPr>
            <p:ph type="title"/>
          </p:nvPr>
        </p:nvSpPr>
        <p:spPr>
          <a:xfrm>
            <a:off x="633248" y="592661"/>
            <a:ext cx="6815158" cy="563562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Consumer Allocation</a:t>
            </a:r>
          </a:p>
        </p:txBody>
      </p:sp>
      <p:pic>
        <p:nvPicPr>
          <p:cNvPr id="456706" name="Picture 2"/>
          <p:cNvPicPr>
            <a:picLocks noChangeAspect="1" noChangeArrowheads="1"/>
          </p:cNvPicPr>
          <p:nvPr/>
        </p:nvPicPr>
        <p:blipFill>
          <a:blip r:embed="rId3" cstate="print"/>
          <a:srcRect l="21011"/>
          <a:stretch>
            <a:fillRect/>
          </a:stretch>
        </p:blipFill>
        <p:spPr bwMode="auto">
          <a:xfrm>
            <a:off x="609600" y="990600"/>
            <a:ext cx="77343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 rot="11510368" flipH="1">
            <a:off x="2297113" y="4410075"/>
            <a:ext cx="665162" cy="1714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29" name="Title 1"/>
          <p:cNvSpPr>
            <a:spLocks noGrp="1"/>
          </p:cNvSpPr>
          <p:nvPr>
            <p:ph type="title"/>
          </p:nvPr>
        </p:nvSpPr>
        <p:spPr>
          <a:xfrm>
            <a:off x="685800" y="571642"/>
            <a:ext cx="6815158" cy="563562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Multiple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MapReduce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Job Trackers</a:t>
            </a:r>
            <a:b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(Applications)</a:t>
            </a:r>
          </a:p>
        </p:txBody>
      </p:sp>
      <p:pic>
        <p:nvPicPr>
          <p:cNvPr id="457730" name="Picture 2"/>
          <p:cNvPicPr>
            <a:picLocks noChangeAspect="1" noChangeArrowheads="1"/>
          </p:cNvPicPr>
          <p:nvPr/>
        </p:nvPicPr>
        <p:blipFill>
          <a:blip r:embed="rId3" cstate="print"/>
          <a:srcRect l="14969" t="25378" r="4781"/>
          <a:stretch>
            <a:fillRect/>
          </a:stretch>
        </p:blipFill>
        <p:spPr bwMode="auto">
          <a:xfrm>
            <a:off x="3048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 rot="20925044" flipH="1">
            <a:off x="4195763" y="1927225"/>
            <a:ext cx="1285875" cy="1809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Arrow 4"/>
          <p:cNvSpPr/>
          <p:nvPr/>
        </p:nvSpPr>
        <p:spPr>
          <a:xfrm rot="20925044" flipH="1">
            <a:off x="4811713" y="3552825"/>
            <a:ext cx="663575" cy="1714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0" y="1676400"/>
            <a:ext cx="2976563" cy="338138"/>
          </a:xfrm>
          <a:prstGeom prst="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C00000"/>
                </a:solidFill>
                <a:cs typeface="+mn-cs"/>
              </a:rPr>
              <a:t>12 owned+36 shared equally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3352800"/>
            <a:ext cx="3381375" cy="338138"/>
          </a:xfrm>
          <a:prstGeom prst="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C00000"/>
                </a:solidFill>
                <a:cs typeface="+mn-cs"/>
              </a:rPr>
              <a:t>36 shared equally +12 borrowed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33" name="Rectangle 42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914400"/>
            <a:ext cx="836295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3634" name="Text Box 113"/>
          <p:cNvSpPr txBox="1">
            <a:spLocks noChangeArrowheads="1"/>
          </p:cNvSpPr>
          <p:nvPr/>
        </p:nvSpPr>
        <p:spPr bwMode="auto">
          <a:xfrm>
            <a:off x="390525" y="942975"/>
            <a:ext cx="8305800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 u="sng">
                <a:solidFill>
                  <a:srgbClr val="000000"/>
                </a:solidFill>
              </a:rPr>
              <a:t>Single Cluster/Grid – Single Management Interface</a:t>
            </a:r>
          </a:p>
        </p:txBody>
      </p:sp>
      <p:sp>
        <p:nvSpPr>
          <p:cNvPr id="453635" name="Title 2"/>
          <p:cNvSpPr>
            <a:spLocks noGrp="1"/>
          </p:cNvSpPr>
          <p:nvPr>
            <p:ph type="title" idx="4294967295"/>
          </p:nvPr>
        </p:nvSpPr>
        <p:spPr>
          <a:xfrm>
            <a:off x="147145" y="529239"/>
            <a:ext cx="8439807" cy="563563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Shared Resources, Heterogeneous Application Support</a:t>
            </a:r>
          </a:p>
        </p:txBody>
      </p:sp>
      <p:sp>
        <p:nvSpPr>
          <p:cNvPr id="325" name="Rectangle 324"/>
          <p:cNvSpPr/>
          <p:nvPr/>
        </p:nvSpPr>
        <p:spPr>
          <a:xfrm>
            <a:off x="609600" y="3305175"/>
            <a:ext cx="1752600" cy="3048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Application Mgr</a:t>
            </a:r>
          </a:p>
        </p:txBody>
      </p:sp>
      <p:sp>
        <p:nvSpPr>
          <p:cNvPr id="326" name="Oval 325"/>
          <p:cNvSpPr/>
          <p:nvPr/>
        </p:nvSpPr>
        <p:spPr>
          <a:xfrm>
            <a:off x="685800" y="2466975"/>
            <a:ext cx="762000" cy="381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Job 1</a:t>
            </a:r>
            <a:endParaRPr lang="en-US" sz="1400" kern="0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27" name="Left Brace 326"/>
          <p:cNvSpPr/>
          <p:nvPr/>
        </p:nvSpPr>
        <p:spPr>
          <a:xfrm rot="5400000" flipV="1">
            <a:off x="1219200" y="1552575"/>
            <a:ext cx="457200" cy="1524000"/>
          </a:xfrm>
          <a:prstGeom prst="leftBrace">
            <a:avLst>
              <a:gd name="adj1" fmla="val 21969"/>
              <a:gd name="adj2" fmla="val 51136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28" name="Oval 327"/>
          <p:cNvSpPr/>
          <p:nvPr/>
        </p:nvSpPr>
        <p:spPr>
          <a:xfrm>
            <a:off x="1447800" y="2466975"/>
            <a:ext cx="762000" cy="381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Job 2</a:t>
            </a:r>
            <a:endParaRPr lang="en-US" sz="1400" kern="0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29" name="Oval 328"/>
          <p:cNvSpPr/>
          <p:nvPr/>
        </p:nvSpPr>
        <p:spPr>
          <a:xfrm>
            <a:off x="685800" y="2847975"/>
            <a:ext cx="762000" cy="381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Job 3</a:t>
            </a:r>
            <a:endParaRPr lang="en-US" sz="1400" kern="0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30" name="Oval 329"/>
          <p:cNvSpPr/>
          <p:nvPr/>
        </p:nvSpPr>
        <p:spPr>
          <a:xfrm>
            <a:off x="1447800" y="2847975"/>
            <a:ext cx="762000" cy="381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Job N</a:t>
            </a:r>
            <a:endParaRPr lang="en-US" sz="1400" kern="0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53642" name="TextBox 330"/>
          <p:cNvSpPr txBox="1">
            <a:spLocks noChangeArrowheads="1"/>
          </p:cNvSpPr>
          <p:nvPr/>
        </p:nvSpPr>
        <p:spPr bwMode="auto">
          <a:xfrm>
            <a:off x="673100" y="1400175"/>
            <a:ext cx="1590675" cy="650875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MapReduce 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Application 1</a:t>
            </a:r>
          </a:p>
        </p:txBody>
      </p:sp>
      <p:sp>
        <p:nvSpPr>
          <p:cNvPr id="332" name="Rectangle 331"/>
          <p:cNvSpPr/>
          <p:nvPr/>
        </p:nvSpPr>
        <p:spPr>
          <a:xfrm>
            <a:off x="990600" y="45243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1</a:t>
            </a:r>
          </a:p>
        </p:txBody>
      </p:sp>
      <p:sp>
        <p:nvSpPr>
          <p:cNvPr id="333" name="Rectangle 332"/>
          <p:cNvSpPr/>
          <p:nvPr/>
        </p:nvSpPr>
        <p:spPr>
          <a:xfrm>
            <a:off x="1828800" y="45243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2</a:t>
            </a:r>
          </a:p>
        </p:txBody>
      </p:sp>
      <p:sp>
        <p:nvSpPr>
          <p:cNvPr id="334" name="Rectangle 333"/>
          <p:cNvSpPr/>
          <p:nvPr/>
        </p:nvSpPr>
        <p:spPr>
          <a:xfrm>
            <a:off x="990600" y="47529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3</a:t>
            </a:r>
          </a:p>
        </p:txBody>
      </p:sp>
      <p:sp>
        <p:nvSpPr>
          <p:cNvPr id="335" name="Rectangle 334"/>
          <p:cNvSpPr/>
          <p:nvPr/>
        </p:nvSpPr>
        <p:spPr>
          <a:xfrm>
            <a:off x="1828800" y="47529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4</a:t>
            </a:r>
          </a:p>
        </p:txBody>
      </p:sp>
      <p:sp>
        <p:nvSpPr>
          <p:cNvPr id="336" name="Rectangle 335"/>
          <p:cNvSpPr/>
          <p:nvPr/>
        </p:nvSpPr>
        <p:spPr>
          <a:xfrm>
            <a:off x="990600" y="49815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5</a:t>
            </a:r>
          </a:p>
        </p:txBody>
      </p:sp>
      <p:sp>
        <p:nvSpPr>
          <p:cNvPr id="337" name="Rectangle 336"/>
          <p:cNvSpPr/>
          <p:nvPr/>
        </p:nvSpPr>
        <p:spPr>
          <a:xfrm>
            <a:off x="1828800" y="49815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6</a:t>
            </a:r>
          </a:p>
        </p:txBody>
      </p:sp>
      <p:sp>
        <p:nvSpPr>
          <p:cNvPr id="338" name="Rectangle 337"/>
          <p:cNvSpPr/>
          <p:nvPr/>
        </p:nvSpPr>
        <p:spPr>
          <a:xfrm>
            <a:off x="990600" y="52101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7</a:t>
            </a:r>
          </a:p>
        </p:txBody>
      </p:sp>
      <p:sp>
        <p:nvSpPr>
          <p:cNvPr id="339" name="Rectangle 338"/>
          <p:cNvSpPr/>
          <p:nvPr/>
        </p:nvSpPr>
        <p:spPr>
          <a:xfrm>
            <a:off x="1828800" y="52101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8</a:t>
            </a:r>
          </a:p>
        </p:txBody>
      </p:sp>
      <p:sp>
        <p:nvSpPr>
          <p:cNvPr id="340" name="Rectangle 339"/>
          <p:cNvSpPr/>
          <p:nvPr/>
        </p:nvSpPr>
        <p:spPr>
          <a:xfrm>
            <a:off x="990600" y="54387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9</a:t>
            </a:r>
          </a:p>
        </p:txBody>
      </p:sp>
      <p:sp>
        <p:nvSpPr>
          <p:cNvPr id="341" name="Rectangle 340"/>
          <p:cNvSpPr/>
          <p:nvPr/>
        </p:nvSpPr>
        <p:spPr>
          <a:xfrm>
            <a:off x="1828800" y="54387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10</a:t>
            </a:r>
          </a:p>
        </p:txBody>
      </p:sp>
      <p:sp>
        <p:nvSpPr>
          <p:cNvPr id="342" name="Rectangle 341"/>
          <p:cNvSpPr/>
          <p:nvPr/>
        </p:nvSpPr>
        <p:spPr>
          <a:xfrm>
            <a:off x="990600" y="56673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11</a:t>
            </a:r>
          </a:p>
        </p:txBody>
      </p:sp>
      <p:sp>
        <p:nvSpPr>
          <p:cNvPr id="343" name="Rectangle 342"/>
          <p:cNvSpPr/>
          <p:nvPr/>
        </p:nvSpPr>
        <p:spPr>
          <a:xfrm>
            <a:off x="1828800" y="56673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12</a:t>
            </a:r>
          </a:p>
        </p:txBody>
      </p:sp>
      <p:sp>
        <p:nvSpPr>
          <p:cNvPr id="344" name="Rectangle 343"/>
          <p:cNvSpPr/>
          <p:nvPr/>
        </p:nvSpPr>
        <p:spPr>
          <a:xfrm>
            <a:off x="990600" y="58959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13</a:t>
            </a:r>
          </a:p>
        </p:txBody>
      </p:sp>
      <p:sp>
        <p:nvSpPr>
          <p:cNvPr id="345" name="Rectangle 344"/>
          <p:cNvSpPr/>
          <p:nvPr/>
        </p:nvSpPr>
        <p:spPr>
          <a:xfrm>
            <a:off x="1828800" y="58959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14</a:t>
            </a:r>
          </a:p>
        </p:txBody>
      </p:sp>
      <p:sp>
        <p:nvSpPr>
          <p:cNvPr id="453657" name="Rectangle 345"/>
          <p:cNvSpPr>
            <a:spLocks noChangeArrowheads="1"/>
          </p:cNvSpPr>
          <p:nvPr/>
        </p:nvSpPr>
        <p:spPr bwMode="auto">
          <a:xfrm>
            <a:off x="609600" y="3671888"/>
            <a:ext cx="1752600" cy="304800"/>
          </a:xfrm>
          <a:prstGeom prst="rect">
            <a:avLst/>
          </a:prstGeom>
          <a:solidFill>
            <a:srgbClr val="00B05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Instance/Task Mgr</a:t>
            </a:r>
          </a:p>
        </p:txBody>
      </p:sp>
      <p:cxnSp>
        <p:nvCxnSpPr>
          <p:cNvPr id="453658" name="Straight Connector 346"/>
          <p:cNvCxnSpPr>
            <a:cxnSpLocks noChangeShapeType="1"/>
            <a:stCxn id="325" idx="2"/>
            <a:endCxn id="453657" idx="0"/>
          </p:cNvCxnSpPr>
          <p:nvPr/>
        </p:nvCxnSpPr>
        <p:spPr bwMode="auto">
          <a:xfrm rot="5400000">
            <a:off x="1454943" y="3640932"/>
            <a:ext cx="61913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</p:spPr>
      </p:cxnSp>
      <p:sp>
        <p:nvSpPr>
          <p:cNvPr id="348" name="Rectangle 347"/>
          <p:cNvSpPr/>
          <p:nvPr/>
        </p:nvSpPr>
        <p:spPr>
          <a:xfrm>
            <a:off x="2590800" y="3305175"/>
            <a:ext cx="1752600" cy="3048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Application Mgr</a:t>
            </a:r>
          </a:p>
        </p:txBody>
      </p:sp>
      <p:sp>
        <p:nvSpPr>
          <p:cNvPr id="349" name="Oval 348"/>
          <p:cNvSpPr/>
          <p:nvPr/>
        </p:nvSpPr>
        <p:spPr>
          <a:xfrm>
            <a:off x="2667000" y="2466975"/>
            <a:ext cx="762000" cy="381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Job 1</a:t>
            </a:r>
            <a:endParaRPr lang="en-US" sz="1400" kern="0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50" name="Left Brace 349"/>
          <p:cNvSpPr/>
          <p:nvPr/>
        </p:nvSpPr>
        <p:spPr>
          <a:xfrm rot="5400000" flipV="1">
            <a:off x="3200400" y="1552575"/>
            <a:ext cx="457200" cy="1524000"/>
          </a:xfrm>
          <a:prstGeom prst="leftBrace">
            <a:avLst>
              <a:gd name="adj1" fmla="val 21969"/>
              <a:gd name="adj2" fmla="val 51136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51" name="Oval 350"/>
          <p:cNvSpPr/>
          <p:nvPr/>
        </p:nvSpPr>
        <p:spPr>
          <a:xfrm>
            <a:off x="3429000" y="2466975"/>
            <a:ext cx="762000" cy="381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Job 2</a:t>
            </a:r>
            <a:endParaRPr lang="en-US" sz="1400" kern="0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52" name="Oval 351"/>
          <p:cNvSpPr/>
          <p:nvPr/>
        </p:nvSpPr>
        <p:spPr>
          <a:xfrm>
            <a:off x="2667000" y="2847975"/>
            <a:ext cx="762000" cy="381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Job 3</a:t>
            </a:r>
            <a:endParaRPr lang="en-US" sz="1400" kern="0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53" name="Oval 352"/>
          <p:cNvSpPr/>
          <p:nvPr/>
        </p:nvSpPr>
        <p:spPr>
          <a:xfrm>
            <a:off x="3429000" y="2847975"/>
            <a:ext cx="762000" cy="381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Job N</a:t>
            </a:r>
            <a:endParaRPr lang="en-US" sz="1400" kern="0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53665" name="TextBox 353"/>
          <p:cNvSpPr txBox="1">
            <a:spLocks noChangeArrowheads="1"/>
          </p:cNvSpPr>
          <p:nvPr/>
        </p:nvSpPr>
        <p:spPr bwMode="auto">
          <a:xfrm>
            <a:off x="2663825" y="1400175"/>
            <a:ext cx="1579563" cy="650875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Risk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355" name="Rectangle 354"/>
          <p:cNvSpPr/>
          <p:nvPr/>
        </p:nvSpPr>
        <p:spPr>
          <a:xfrm>
            <a:off x="2743200" y="45243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15</a:t>
            </a:r>
          </a:p>
        </p:txBody>
      </p:sp>
      <p:sp>
        <p:nvSpPr>
          <p:cNvPr id="356" name="Rectangle 355"/>
          <p:cNvSpPr/>
          <p:nvPr/>
        </p:nvSpPr>
        <p:spPr>
          <a:xfrm>
            <a:off x="3581400" y="45243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22</a:t>
            </a:r>
          </a:p>
        </p:txBody>
      </p:sp>
      <p:sp>
        <p:nvSpPr>
          <p:cNvPr id="357" name="Rectangle 356"/>
          <p:cNvSpPr/>
          <p:nvPr/>
        </p:nvSpPr>
        <p:spPr>
          <a:xfrm>
            <a:off x="2743200" y="47529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16</a:t>
            </a:r>
          </a:p>
        </p:txBody>
      </p:sp>
      <p:sp>
        <p:nvSpPr>
          <p:cNvPr id="358" name="Rectangle 357"/>
          <p:cNvSpPr/>
          <p:nvPr/>
        </p:nvSpPr>
        <p:spPr>
          <a:xfrm>
            <a:off x="3581400" y="47529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23</a:t>
            </a:r>
          </a:p>
        </p:txBody>
      </p:sp>
      <p:sp>
        <p:nvSpPr>
          <p:cNvPr id="359" name="Rectangle 358"/>
          <p:cNvSpPr/>
          <p:nvPr/>
        </p:nvSpPr>
        <p:spPr>
          <a:xfrm>
            <a:off x="2743200" y="49815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17</a:t>
            </a:r>
          </a:p>
        </p:txBody>
      </p:sp>
      <p:sp>
        <p:nvSpPr>
          <p:cNvPr id="360" name="Rectangle 359"/>
          <p:cNvSpPr/>
          <p:nvPr/>
        </p:nvSpPr>
        <p:spPr>
          <a:xfrm>
            <a:off x="3581400" y="49815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24</a:t>
            </a:r>
          </a:p>
        </p:txBody>
      </p:sp>
      <p:sp>
        <p:nvSpPr>
          <p:cNvPr id="361" name="Rectangle 360"/>
          <p:cNvSpPr/>
          <p:nvPr/>
        </p:nvSpPr>
        <p:spPr>
          <a:xfrm>
            <a:off x="2743200" y="52101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18</a:t>
            </a:r>
          </a:p>
        </p:txBody>
      </p:sp>
      <p:sp>
        <p:nvSpPr>
          <p:cNvPr id="362" name="Rectangle 361"/>
          <p:cNvSpPr/>
          <p:nvPr/>
        </p:nvSpPr>
        <p:spPr>
          <a:xfrm>
            <a:off x="3581400" y="52101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25</a:t>
            </a:r>
          </a:p>
        </p:txBody>
      </p:sp>
      <p:sp>
        <p:nvSpPr>
          <p:cNvPr id="363" name="Rectangle 362"/>
          <p:cNvSpPr/>
          <p:nvPr/>
        </p:nvSpPr>
        <p:spPr>
          <a:xfrm>
            <a:off x="2743200" y="54387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19</a:t>
            </a:r>
          </a:p>
        </p:txBody>
      </p:sp>
      <p:sp>
        <p:nvSpPr>
          <p:cNvPr id="364" name="Rectangle 363"/>
          <p:cNvSpPr/>
          <p:nvPr/>
        </p:nvSpPr>
        <p:spPr>
          <a:xfrm>
            <a:off x="3581400" y="54387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26</a:t>
            </a:r>
          </a:p>
        </p:txBody>
      </p:sp>
      <p:sp>
        <p:nvSpPr>
          <p:cNvPr id="365" name="Rectangle 364"/>
          <p:cNvSpPr/>
          <p:nvPr/>
        </p:nvSpPr>
        <p:spPr>
          <a:xfrm>
            <a:off x="2743200" y="56673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20</a:t>
            </a:r>
          </a:p>
        </p:txBody>
      </p:sp>
      <p:sp>
        <p:nvSpPr>
          <p:cNvPr id="366" name="Rectangle 365"/>
          <p:cNvSpPr/>
          <p:nvPr/>
        </p:nvSpPr>
        <p:spPr>
          <a:xfrm>
            <a:off x="3581400" y="56673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27</a:t>
            </a:r>
          </a:p>
        </p:txBody>
      </p:sp>
      <p:sp>
        <p:nvSpPr>
          <p:cNvPr id="367" name="Rectangle 366"/>
          <p:cNvSpPr/>
          <p:nvPr/>
        </p:nvSpPr>
        <p:spPr>
          <a:xfrm>
            <a:off x="2743200" y="58959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21</a:t>
            </a:r>
          </a:p>
        </p:txBody>
      </p:sp>
      <p:sp>
        <p:nvSpPr>
          <p:cNvPr id="368" name="Rectangle 367"/>
          <p:cNvSpPr/>
          <p:nvPr/>
        </p:nvSpPr>
        <p:spPr>
          <a:xfrm>
            <a:off x="3581400" y="58959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28</a:t>
            </a:r>
          </a:p>
        </p:txBody>
      </p:sp>
      <p:sp>
        <p:nvSpPr>
          <p:cNvPr id="453680" name="Rectangle 368"/>
          <p:cNvSpPr>
            <a:spLocks noChangeArrowheads="1"/>
          </p:cNvSpPr>
          <p:nvPr/>
        </p:nvSpPr>
        <p:spPr bwMode="auto">
          <a:xfrm>
            <a:off x="2590800" y="3671888"/>
            <a:ext cx="1752600" cy="304800"/>
          </a:xfrm>
          <a:prstGeom prst="rect">
            <a:avLst/>
          </a:prstGeom>
          <a:solidFill>
            <a:srgbClr val="00B05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Instance/Task Mgr</a:t>
            </a:r>
          </a:p>
        </p:txBody>
      </p:sp>
      <p:cxnSp>
        <p:nvCxnSpPr>
          <p:cNvPr id="453681" name="Straight Connector 369"/>
          <p:cNvCxnSpPr>
            <a:cxnSpLocks noChangeShapeType="1"/>
            <a:stCxn id="348" idx="2"/>
            <a:endCxn id="453680" idx="0"/>
          </p:cNvCxnSpPr>
          <p:nvPr/>
        </p:nvCxnSpPr>
        <p:spPr bwMode="auto">
          <a:xfrm rot="5400000">
            <a:off x="3436143" y="3640932"/>
            <a:ext cx="61913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453682" name="Straight Connector 370"/>
          <p:cNvCxnSpPr>
            <a:cxnSpLocks noChangeShapeType="1"/>
          </p:cNvCxnSpPr>
          <p:nvPr/>
        </p:nvCxnSpPr>
        <p:spPr bwMode="auto">
          <a:xfrm rot="16200000" flipH="1">
            <a:off x="1146969" y="2642394"/>
            <a:ext cx="2665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372" name="Rectangle 371"/>
          <p:cNvSpPr/>
          <p:nvPr/>
        </p:nvSpPr>
        <p:spPr>
          <a:xfrm>
            <a:off x="4648200" y="3305175"/>
            <a:ext cx="1752600" cy="3048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Application Mgr</a:t>
            </a:r>
          </a:p>
        </p:txBody>
      </p:sp>
      <p:sp>
        <p:nvSpPr>
          <p:cNvPr id="373" name="Oval 372"/>
          <p:cNvSpPr/>
          <p:nvPr/>
        </p:nvSpPr>
        <p:spPr>
          <a:xfrm>
            <a:off x="4724400" y="2466975"/>
            <a:ext cx="762000" cy="381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Job 1</a:t>
            </a:r>
            <a:endParaRPr lang="en-US" sz="1400" kern="0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74" name="Left Brace 373"/>
          <p:cNvSpPr/>
          <p:nvPr/>
        </p:nvSpPr>
        <p:spPr>
          <a:xfrm rot="5400000" flipV="1">
            <a:off x="5257800" y="1552575"/>
            <a:ext cx="457200" cy="1524000"/>
          </a:xfrm>
          <a:prstGeom prst="leftBrace">
            <a:avLst>
              <a:gd name="adj1" fmla="val 21969"/>
              <a:gd name="adj2" fmla="val 51136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5486400" y="2466975"/>
            <a:ext cx="762000" cy="381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Job 2</a:t>
            </a:r>
            <a:endParaRPr lang="en-US" sz="1400" kern="0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4724400" y="2847975"/>
            <a:ext cx="762000" cy="381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Job 3</a:t>
            </a:r>
            <a:endParaRPr lang="en-US" sz="1400" kern="0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5486400" y="2847975"/>
            <a:ext cx="762000" cy="381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Job N</a:t>
            </a:r>
            <a:endParaRPr lang="en-US" sz="1400" kern="0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53689" name="TextBox 377"/>
          <p:cNvSpPr txBox="1">
            <a:spLocks noChangeArrowheads="1"/>
          </p:cNvSpPr>
          <p:nvPr/>
        </p:nvSpPr>
        <p:spPr bwMode="auto">
          <a:xfrm>
            <a:off x="4711700" y="1398588"/>
            <a:ext cx="1562100" cy="650875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MapReduce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Application 2</a:t>
            </a:r>
          </a:p>
        </p:txBody>
      </p:sp>
      <p:sp>
        <p:nvSpPr>
          <p:cNvPr id="379" name="Rectangle 378"/>
          <p:cNvSpPr/>
          <p:nvPr/>
        </p:nvSpPr>
        <p:spPr>
          <a:xfrm>
            <a:off x="4495800" y="45243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29</a:t>
            </a:r>
          </a:p>
        </p:txBody>
      </p:sp>
      <p:sp>
        <p:nvSpPr>
          <p:cNvPr id="380" name="Rectangle 379"/>
          <p:cNvSpPr/>
          <p:nvPr/>
        </p:nvSpPr>
        <p:spPr>
          <a:xfrm>
            <a:off x="5334000" y="45243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36</a:t>
            </a:r>
          </a:p>
        </p:txBody>
      </p:sp>
      <p:sp>
        <p:nvSpPr>
          <p:cNvPr id="381" name="Rectangle 380"/>
          <p:cNvSpPr/>
          <p:nvPr/>
        </p:nvSpPr>
        <p:spPr>
          <a:xfrm>
            <a:off x="4495800" y="47529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30</a:t>
            </a:r>
          </a:p>
        </p:txBody>
      </p:sp>
      <p:sp>
        <p:nvSpPr>
          <p:cNvPr id="382" name="Rectangle 381"/>
          <p:cNvSpPr/>
          <p:nvPr/>
        </p:nvSpPr>
        <p:spPr>
          <a:xfrm>
            <a:off x="5334000" y="47529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37</a:t>
            </a:r>
          </a:p>
        </p:txBody>
      </p:sp>
      <p:sp>
        <p:nvSpPr>
          <p:cNvPr id="383" name="Rectangle 382"/>
          <p:cNvSpPr/>
          <p:nvPr/>
        </p:nvSpPr>
        <p:spPr>
          <a:xfrm>
            <a:off x="4495800" y="49815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31</a:t>
            </a:r>
          </a:p>
        </p:txBody>
      </p:sp>
      <p:sp>
        <p:nvSpPr>
          <p:cNvPr id="384" name="Rectangle 383"/>
          <p:cNvSpPr/>
          <p:nvPr/>
        </p:nvSpPr>
        <p:spPr>
          <a:xfrm>
            <a:off x="5334000" y="49815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38</a:t>
            </a:r>
          </a:p>
        </p:txBody>
      </p:sp>
      <p:sp>
        <p:nvSpPr>
          <p:cNvPr id="385" name="Rectangle 384"/>
          <p:cNvSpPr/>
          <p:nvPr/>
        </p:nvSpPr>
        <p:spPr>
          <a:xfrm>
            <a:off x="4495800" y="52101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32</a:t>
            </a:r>
          </a:p>
        </p:txBody>
      </p:sp>
      <p:sp>
        <p:nvSpPr>
          <p:cNvPr id="386" name="Rectangle 385"/>
          <p:cNvSpPr/>
          <p:nvPr/>
        </p:nvSpPr>
        <p:spPr>
          <a:xfrm>
            <a:off x="5334000" y="52101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39</a:t>
            </a:r>
          </a:p>
        </p:txBody>
      </p:sp>
      <p:sp>
        <p:nvSpPr>
          <p:cNvPr id="387" name="Rectangle 386"/>
          <p:cNvSpPr/>
          <p:nvPr/>
        </p:nvSpPr>
        <p:spPr>
          <a:xfrm>
            <a:off x="4495800" y="54387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33</a:t>
            </a:r>
          </a:p>
        </p:txBody>
      </p:sp>
      <p:sp>
        <p:nvSpPr>
          <p:cNvPr id="388" name="Rectangle 387"/>
          <p:cNvSpPr/>
          <p:nvPr/>
        </p:nvSpPr>
        <p:spPr>
          <a:xfrm>
            <a:off x="5334000" y="54387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40</a:t>
            </a:r>
          </a:p>
        </p:txBody>
      </p:sp>
      <p:sp>
        <p:nvSpPr>
          <p:cNvPr id="389" name="Rectangle 388"/>
          <p:cNvSpPr/>
          <p:nvPr/>
        </p:nvSpPr>
        <p:spPr>
          <a:xfrm>
            <a:off x="4495800" y="56673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34</a:t>
            </a:r>
          </a:p>
        </p:txBody>
      </p:sp>
      <p:sp>
        <p:nvSpPr>
          <p:cNvPr id="390" name="Rectangle 389"/>
          <p:cNvSpPr/>
          <p:nvPr/>
        </p:nvSpPr>
        <p:spPr>
          <a:xfrm>
            <a:off x="5334000" y="56673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41</a:t>
            </a:r>
          </a:p>
        </p:txBody>
      </p:sp>
      <p:sp>
        <p:nvSpPr>
          <p:cNvPr id="391" name="Rectangle 390"/>
          <p:cNvSpPr/>
          <p:nvPr/>
        </p:nvSpPr>
        <p:spPr>
          <a:xfrm>
            <a:off x="4495800" y="58959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35</a:t>
            </a:r>
          </a:p>
        </p:txBody>
      </p:sp>
      <p:sp>
        <p:nvSpPr>
          <p:cNvPr id="392" name="Rectangle 391"/>
          <p:cNvSpPr/>
          <p:nvPr/>
        </p:nvSpPr>
        <p:spPr>
          <a:xfrm>
            <a:off x="5334000" y="58959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42</a:t>
            </a:r>
          </a:p>
        </p:txBody>
      </p:sp>
      <p:sp>
        <p:nvSpPr>
          <p:cNvPr id="453704" name="Rectangle 392"/>
          <p:cNvSpPr>
            <a:spLocks noChangeArrowheads="1"/>
          </p:cNvSpPr>
          <p:nvPr/>
        </p:nvSpPr>
        <p:spPr bwMode="auto">
          <a:xfrm>
            <a:off x="4648200" y="3671888"/>
            <a:ext cx="1752600" cy="304800"/>
          </a:xfrm>
          <a:prstGeom prst="rect">
            <a:avLst/>
          </a:prstGeom>
          <a:solidFill>
            <a:srgbClr val="00B05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Instance/Task Mgr</a:t>
            </a:r>
          </a:p>
        </p:txBody>
      </p:sp>
      <p:cxnSp>
        <p:nvCxnSpPr>
          <p:cNvPr id="453705" name="Straight Connector 393"/>
          <p:cNvCxnSpPr>
            <a:cxnSpLocks noChangeShapeType="1"/>
            <a:stCxn id="372" idx="2"/>
            <a:endCxn id="453704" idx="0"/>
          </p:cNvCxnSpPr>
          <p:nvPr/>
        </p:nvCxnSpPr>
        <p:spPr bwMode="auto">
          <a:xfrm rot="5400000">
            <a:off x="5493543" y="3640932"/>
            <a:ext cx="61913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</p:spPr>
      </p:cxnSp>
      <p:sp>
        <p:nvSpPr>
          <p:cNvPr id="453706" name="Rectangle 394"/>
          <p:cNvSpPr>
            <a:spLocks noChangeArrowheads="1"/>
          </p:cNvSpPr>
          <p:nvPr/>
        </p:nvSpPr>
        <p:spPr bwMode="auto">
          <a:xfrm>
            <a:off x="6705600" y="3305175"/>
            <a:ext cx="1752600" cy="304800"/>
          </a:xfrm>
          <a:prstGeom prst="rect">
            <a:avLst/>
          </a:prstGeom>
          <a:solidFill>
            <a:srgbClr val="00B05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Application Mgr</a:t>
            </a:r>
          </a:p>
        </p:txBody>
      </p:sp>
      <p:sp>
        <p:nvSpPr>
          <p:cNvPr id="396" name="Oval 395"/>
          <p:cNvSpPr/>
          <p:nvPr/>
        </p:nvSpPr>
        <p:spPr>
          <a:xfrm>
            <a:off x="6781800" y="2466975"/>
            <a:ext cx="762000" cy="381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Job 1</a:t>
            </a:r>
            <a:endParaRPr lang="en-US" sz="1400" kern="0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97" name="Left Brace 396"/>
          <p:cNvSpPr/>
          <p:nvPr/>
        </p:nvSpPr>
        <p:spPr>
          <a:xfrm rot="5400000" flipV="1">
            <a:off x="7315200" y="1552575"/>
            <a:ext cx="457200" cy="1524000"/>
          </a:xfrm>
          <a:prstGeom prst="leftBrace">
            <a:avLst>
              <a:gd name="adj1" fmla="val 21969"/>
              <a:gd name="adj2" fmla="val 51136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98" name="Oval 397"/>
          <p:cNvSpPr/>
          <p:nvPr/>
        </p:nvSpPr>
        <p:spPr>
          <a:xfrm>
            <a:off x="7543800" y="2466975"/>
            <a:ext cx="762000" cy="381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Job 2</a:t>
            </a:r>
            <a:endParaRPr lang="en-US" sz="1400" kern="0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99" name="Oval 398"/>
          <p:cNvSpPr/>
          <p:nvPr/>
        </p:nvSpPr>
        <p:spPr>
          <a:xfrm>
            <a:off x="6781800" y="2847975"/>
            <a:ext cx="762000" cy="381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Job 3</a:t>
            </a:r>
            <a:endParaRPr lang="en-US" sz="1400" kern="0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00" name="Oval 399"/>
          <p:cNvSpPr/>
          <p:nvPr/>
        </p:nvSpPr>
        <p:spPr>
          <a:xfrm>
            <a:off x="7543800" y="2847975"/>
            <a:ext cx="762000" cy="381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Job N</a:t>
            </a:r>
            <a:endParaRPr lang="en-US" sz="1400" kern="0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53712" name="TextBox 400"/>
          <p:cNvSpPr txBox="1">
            <a:spLocks noChangeArrowheads="1"/>
          </p:cNvSpPr>
          <p:nvPr/>
        </p:nvSpPr>
        <p:spPr bwMode="auto">
          <a:xfrm>
            <a:off x="6754813" y="1370013"/>
            <a:ext cx="1570037" cy="650875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CVA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402" name="Rectangle 401"/>
          <p:cNvSpPr/>
          <p:nvPr/>
        </p:nvSpPr>
        <p:spPr>
          <a:xfrm>
            <a:off x="6248400" y="45243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43</a:t>
            </a:r>
          </a:p>
        </p:txBody>
      </p:sp>
      <p:sp>
        <p:nvSpPr>
          <p:cNvPr id="403" name="Rectangle 402"/>
          <p:cNvSpPr/>
          <p:nvPr/>
        </p:nvSpPr>
        <p:spPr>
          <a:xfrm>
            <a:off x="7086600" y="45243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50</a:t>
            </a:r>
          </a:p>
        </p:txBody>
      </p:sp>
      <p:sp>
        <p:nvSpPr>
          <p:cNvPr id="404" name="Rectangle 403"/>
          <p:cNvSpPr/>
          <p:nvPr/>
        </p:nvSpPr>
        <p:spPr>
          <a:xfrm>
            <a:off x="6248400" y="47529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44</a:t>
            </a:r>
          </a:p>
        </p:txBody>
      </p:sp>
      <p:sp>
        <p:nvSpPr>
          <p:cNvPr id="405" name="Rectangle 404"/>
          <p:cNvSpPr/>
          <p:nvPr/>
        </p:nvSpPr>
        <p:spPr>
          <a:xfrm>
            <a:off x="7086600" y="47529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51</a:t>
            </a:r>
          </a:p>
        </p:txBody>
      </p:sp>
      <p:sp>
        <p:nvSpPr>
          <p:cNvPr id="406" name="Rectangle 405"/>
          <p:cNvSpPr/>
          <p:nvPr/>
        </p:nvSpPr>
        <p:spPr>
          <a:xfrm>
            <a:off x="6248400" y="49815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45</a:t>
            </a:r>
          </a:p>
        </p:txBody>
      </p:sp>
      <p:sp>
        <p:nvSpPr>
          <p:cNvPr id="407" name="Rectangle 406"/>
          <p:cNvSpPr/>
          <p:nvPr/>
        </p:nvSpPr>
        <p:spPr>
          <a:xfrm>
            <a:off x="7086600" y="49815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52</a:t>
            </a:r>
          </a:p>
        </p:txBody>
      </p:sp>
      <p:sp>
        <p:nvSpPr>
          <p:cNvPr id="408" name="Rectangle 407"/>
          <p:cNvSpPr/>
          <p:nvPr/>
        </p:nvSpPr>
        <p:spPr>
          <a:xfrm>
            <a:off x="6248400" y="52101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46</a:t>
            </a:r>
          </a:p>
        </p:txBody>
      </p:sp>
      <p:sp>
        <p:nvSpPr>
          <p:cNvPr id="409" name="Rectangle 408"/>
          <p:cNvSpPr/>
          <p:nvPr/>
        </p:nvSpPr>
        <p:spPr>
          <a:xfrm>
            <a:off x="7086600" y="52101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53</a:t>
            </a:r>
          </a:p>
        </p:txBody>
      </p:sp>
      <p:sp>
        <p:nvSpPr>
          <p:cNvPr id="410" name="Rectangle 409"/>
          <p:cNvSpPr/>
          <p:nvPr/>
        </p:nvSpPr>
        <p:spPr>
          <a:xfrm>
            <a:off x="6248400" y="54387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47</a:t>
            </a:r>
          </a:p>
        </p:txBody>
      </p:sp>
      <p:sp>
        <p:nvSpPr>
          <p:cNvPr id="411" name="Rectangle 410"/>
          <p:cNvSpPr/>
          <p:nvPr/>
        </p:nvSpPr>
        <p:spPr>
          <a:xfrm>
            <a:off x="7086600" y="54387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54</a:t>
            </a:r>
          </a:p>
        </p:txBody>
      </p:sp>
      <p:sp>
        <p:nvSpPr>
          <p:cNvPr id="412" name="Rectangle 411"/>
          <p:cNvSpPr/>
          <p:nvPr/>
        </p:nvSpPr>
        <p:spPr>
          <a:xfrm>
            <a:off x="6248400" y="56673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48</a:t>
            </a:r>
          </a:p>
        </p:txBody>
      </p:sp>
      <p:sp>
        <p:nvSpPr>
          <p:cNvPr id="413" name="Rectangle 412"/>
          <p:cNvSpPr/>
          <p:nvPr/>
        </p:nvSpPr>
        <p:spPr>
          <a:xfrm>
            <a:off x="7086600" y="56673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55</a:t>
            </a:r>
          </a:p>
        </p:txBody>
      </p:sp>
      <p:sp>
        <p:nvSpPr>
          <p:cNvPr id="414" name="Rectangle 413"/>
          <p:cNvSpPr/>
          <p:nvPr/>
        </p:nvSpPr>
        <p:spPr>
          <a:xfrm>
            <a:off x="6248400" y="58959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49</a:t>
            </a:r>
          </a:p>
        </p:txBody>
      </p:sp>
      <p:sp>
        <p:nvSpPr>
          <p:cNvPr id="415" name="Rectangle 414"/>
          <p:cNvSpPr/>
          <p:nvPr/>
        </p:nvSpPr>
        <p:spPr>
          <a:xfrm>
            <a:off x="7086600" y="5895975"/>
            <a:ext cx="914400" cy="2286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prstClr val="white"/>
                </a:solidFill>
                <a:latin typeface="Calibri" pitchFamily="34" charset="0"/>
                <a:cs typeface="+mn-cs"/>
              </a:rPr>
              <a:t>Resource N</a:t>
            </a:r>
          </a:p>
        </p:txBody>
      </p:sp>
      <p:sp>
        <p:nvSpPr>
          <p:cNvPr id="453727" name="Rectangle 415"/>
          <p:cNvSpPr>
            <a:spLocks noChangeArrowheads="1"/>
          </p:cNvSpPr>
          <p:nvPr/>
        </p:nvSpPr>
        <p:spPr bwMode="auto">
          <a:xfrm>
            <a:off x="6705600" y="3671888"/>
            <a:ext cx="1752600" cy="304800"/>
          </a:xfrm>
          <a:prstGeom prst="rect">
            <a:avLst/>
          </a:prstGeom>
          <a:solidFill>
            <a:srgbClr val="00B05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" pitchFamily="34" charset="0"/>
              </a:rPr>
              <a:t>Instance/Task Mgr</a:t>
            </a:r>
          </a:p>
        </p:txBody>
      </p:sp>
      <p:cxnSp>
        <p:nvCxnSpPr>
          <p:cNvPr id="453728" name="Straight Connector 416"/>
          <p:cNvCxnSpPr>
            <a:cxnSpLocks noChangeShapeType="1"/>
            <a:stCxn id="453706" idx="2"/>
            <a:endCxn id="453727" idx="0"/>
          </p:cNvCxnSpPr>
          <p:nvPr/>
        </p:nvCxnSpPr>
        <p:spPr bwMode="auto">
          <a:xfrm rot="5400000">
            <a:off x="7550943" y="3640932"/>
            <a:ext cx="61913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453729" name="Straight Connector 417"/>
          <p:cNvCxnSpPr>
            <a:cxnSpLocks noChangeShapeType="1"/>
          </p:cNvCxnSpPr>
          <p:nvPr/>
        </p:nvCxnSpPr>
        <p:spPr bwMode="auto">
          <a:xfrm rot="5400000">
            <a:off x="3162300" y="2643188"/>
            <a:ext cx="2667000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53730" name="Straight Connector 418"/>
          <p:cNvCxnSpPr>
            <a:cxnSpLocks noChangeShapeType="1"/>
          </p:cNvCxnSpPr>
          <p:nvPr/>
        </p:nvCxnSpPr>
        <p:spPr bwMode="auto">
          <a:xfrm rot="5400000">
            <a:off x="5219700" y="2643188"/>
            <a:ext cx="2667000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420" name="Rectangle 419"/>
          <p:cNvSpPr/>
          <p:nvPr/>
        </p:nvSpPr>
        <p:spPr>
          <a:xfrm>
            <a:off x="609600" y="4053048"/>
            <a:ext cx="7869382" cy="381569"/>
          </a:xfrm>
          <a:prstGeom prst="rect">
            <a:avLst/>
          </a:prstGeom>
          <a:solidFill>
            <a:srgbClr val="73C167">
              <a:alpha val="8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Platform Resource Orchestrator / Resource Monitoring </a:t>
            </a:r>
          </a:p>
        </p:txBody>
      </p:sp>
      <p:sp>
        <p:nvSpPr>
          <p:cNvPr id="421" name="Right Arrow 420"/>
          <p:cNvSpPr/>
          <p:nvPr/>
        </p:nvSpPr>
        <p:spPr>
          <a:xfrm>
            <a:off x="6248400" y="6200503"/>
            <a:ext cx="2209800" cy="304800"/>
          </a:xfrm>
          <a:prstGeom prst="rightArrow">
            <a:avLst/>
          </a:prstGeom>
          <a:solidFill>
            <a:srgbClr val="73C167">
              <a:alpha val="8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ysClr val="windowText" lastClr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22" name="Right Arrow 421"/>
          <p:cNvSpPr/>
          <p:nvPr/>
        </p:nvSpPr>
        <p:spPr>
          <a:xfrm flipH="1">
            <a:off x="533400" y="6200503"/>
            <a:ext cx="2209800" cy="304800"/>
          </a:xfrm>
          <a:prstGeom prst="rightArrow">
            <a:avLst/>
          </a:prstGeom>
          <a:solidFill>
            <a:srgbClr val="73C167">
              <a:alpha val="8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ysClr val="windowText" lastClr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23" name="TextBox 422"/>
          <p:cNvSpPr txBox="1"/>
          <p:nvPr/>
        </p:nvSpPr>
        <p:spPr>
          <a:xfrm>
            <a:off x="2895600" y="6200775"/>
            <a:ext cx="32115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prstClr val="black"/>
                </a:solidFill>
                <a:latin typeface="Arial"/>
                <a:cs typeface="+mn-cs"/>
              </a:rPr>
              <a:t>Automated Resource Sharing</a:t>
            </a:r>
          </a:p>
        </p:txBody>
      </p:sp>
      <p:sp>
        <p:nvSpPr>
          <p:cNvPr id="424" name="Rectangle 423"/>
          <p:cNvSpPr/>
          <p:nvPr/>
        </p:nvSpPr>
        <p:spPr>
          <a:xfrm>
            <a:off x="990600" y="4524375"/>
            <a:ext cx="1752600" cy="1600200"/>
          </a:xfrm>
          <a:prstGeom prst="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425" name="Rectangle 424"/>
          <p:cNvSpPr/>
          <p:nvPr/>
        </p:nvSpPr>
        <p:spPr>
          <a:xfrm>
            <a:off x="2743200" y="4524375"/>
            <a:ext cx="1752600" cy="1600200"/>
          </a:xfrm>
          <a:prstGeom prst="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426" name="Rectangle 425"/>
          <p:cNvSpPr/>
          <p:nvPr/>
        </p:nvSpPr>
        <p:spPr>
          <a:xfrm>
            <a:off x="4495800" y="4524375"/>
            <a:ext cx="1752600" cy="1600200"/>
          </a:xfrm>
          <a:prstGeom prst="rect">
            <a:avLst/>
          </a:prstGeom>
          <a:noFill/>
          <a:ln w="25400" cap="flat" cmpd="sng" algn="ctr">
            <a:noFill/>
            <a:prstDash val="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427" name="Rectangle 426"/>
          <p:cNvSpPr/>
          <p:nvPr/>
        </p:nvSpPr>
        <p:spPr>
          <a:xfrm>
            <a:off x="990600" y="4524375"/>
            <a:ext cx="7010400" cy="1600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Title 1"/>
          <p:cNvSpPr>
            <a:spLocks noGrp="1"/>
          </p:cNvSpPr>
          <p:nvPr>
            <p:ph type="title"/>
          </p:nvPr>
        </p:nvSpPr>
        <p:spPr>
          <a:xfrm>
            <a:off x="675290" y="655725"/>
            <a:ext cx="6815158" cy="563562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GUI Management Console</a:t>
            </a:r>
          </a:p>
        </p:txBody>
      </p:sp>
      <p:pic>
        <p:nvPicPr>
          <p:cNvPr id="454659" name="Picture 2"/>
          <p:cNvPicPr>
            <a:picLocks noChangeAspect="1" noChangeArrowheads="1"/>
          </p:cNvPicPr>
          <p:nvPr/>
        </p:nvPicPr>
        <p:blipFill>
          <a:blip r:embed="rId3" cstate="print"/>
          <a:srcRect t="13901" b="6796"/>
          <a:stretch>
            <a:fillRect/>
          </a:stretch>
        </p:blipFill>
        <p:spPr bwMode="auto">
          <a:xfrm>
            <a:off x="228600" y="1371600"/>
            <a:ext cx="86106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Box 5"/>
          <p:cNvSpPr txBox="1">
            <a:spLocks noChangeArrowheads="1"/>
          </p:cNvSpPr>
          <p:nvPr/>
        </p:nvSpPr>
        <p:spPr bwMode="auto">
          <a:xfrm>
            <a:off x="874713" y="1289050"/>
            <a:ext cx="74326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i="1">
                <a:solidFill>
                  <a:srgbClr val="00B050"/>
                </a:solidFill>
              </a:rPr>
              <a:t>Extremely low latency architecture</a:t>
            </a:r>
          </a:p>
          <a:p>
            <a:pPr>
              <a:buFont typeface="Wingdings" pitchFamily="2" charset="2"/>
              <a:buChar char="Ø"/>
            </a:pPr>
            <a:r>
              <a:rPr lang="en-US" sz="2400" i="1">
                <a:solidFill>
                  <a:srgbClr val="00B050"/>
                </a:solidFill>
              </a:rPr>
              <a:t>Very fast workload allocation</a:t>
            </a:r>
          </a:p>
          <a:p>
            <a:pPr>
              <a:buFont typeface="Wingdings" pitchFamily="2" charset="2"/>
              <a:buChar char="Ø"/>
            </a:pPr>
            <a:r>
              <a:rPr lang="en-US" sz="2400" i="1">
                <a:solidFill>
                  <a:srgbClr val="00B050"/>
                </a:solidFill>
              </a:rPr>
              <a:t>Very small overhead to start jobs</a:t>
            </a:r>
          </a:p>
          <a:p>
            <a:pPr>
              <a:buFont typeface="Wingdings" pitchFamily="2" charset="2"/>
              <a:buChar char="Ø"/>
            </a:pPr>
            <a:r>
              <a:rPr lang="en-US" sz="2400" i="1">
                <a:solidFill>
                  <a:srgbClr val="00B050"/>
                </a:solidFill>
              </a:rPr>
              <a:t>Simultaneous job management</a:t>
            </a:r>
          </a:p>
          <a:p>
            <a:pPr>
              <a:buFont typeface="Arial" charset="0"/>
              <a:buChar char="•"/>
            </a:pPr>
            <a:endParaRPr lang="en-US" sz="2400">
              <a:solidFill>
                <a:srgbClr val="000000"/>
              </a:solidFill>
            </a:endParaRPr>
          </a:p>
          <a:p>
            <a:r>
              <a:rPr lang="en-US" sz="2400">
                <a:solidFill>
                  <a:srgbClr val="000000"/>
                </a:solidFill>
              </a:rPr>
              <a:t>Two areas of significant performance improvement: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Short-Run Jobs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Low latency &amp; immediate map allocation and job startup</a:t>
            </a:r>
          </a:p>
          <a:p>
            <a:pPr marL="914400" lvl="1" indent="-457200">
              <a:buFont typeface="Arial" charset="0"/>
              <a:buAutoNum type="arabicPeriod"/>
            </a:pPr>
            <a:endParaRPr lang="en-US" sz="2400">
              <a:solidFill>
                <a:srgbClr val="000000"/>
              </a:solidFill>
            </a:endParaRPr>
          </a:p>
          <a:p>
            <a:pPr marL="914400" lvl="1" indent="-457200">
              <a:buFont typeface="Arial" charset="0"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Sophisticated parallel workload management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Improves total workload execution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Reduces or eliminates wait time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Drives workload predictability </a:t>
            </a:r>
          </a:p>
        </p:txBody>
      </p:sp>
      <p:sp>
        <p:nvSpPr>
          <p:cNvPr id="458755" name="Rectangle 6"/>
          <p:cNvSpPr>
            <a:spLocks noChangeArrowheads="1"/>
          </p:cNvSpPr>
          <p:nvPr/>
        </p:nvSpPr>
        <p:spPr bwMode="auto">
          <a:xfrm>
            <a:off x="762000" y="667407"/>
            <a:ext cx="3133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3600" b="1" dirty="0">
                <a:solidFill>
                  <a:srgbClr val="000000"/>
                </a:solidFill>
              </a:rPr>
              <a:t>Performance 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Title 1"/>
          <p:cNvSpPr>
            <a:spLocks noGrp="1"/>
          </p:cNvSpPr>
          <p:nvPr>
            <p:ph type="title"/>
          </p:nvPr>
        </p:nvSpPr>
        <p:spPr>
          <a:xfrm>
            <a:off x="467710" y="621479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Performance Comparison</a:t>
            </a:r>
            <a:b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2000" b="0" i="1" dirty="0" smtClean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Arial" charset="0"/>
              </a:rPr>
              <a:t>Platform Symphony </a:t>
            </a:r>
            <a:r>
              <a:rPr lang="en-US" sz="2000" b="0" i="1" dirty="0" err="1" smtClean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Arial" charset="0"/>
              </a:rPr>
              <a:t>MapReduce</a:t>
            </a:r>
            <a:r>
              <a:rPr lang="en-US" sz="2000" b="0" i="1" dirty="0" smtClean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Arial" charset="0"/>
              </a:rPr>
              <a:t> versus </a:t>
            </a:r>
            <a:r>
              <a:rPr lang="en-US" sz="2000" b="0" i="1" dirty="0" err="1" smtClean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Arial" charset="0"/>
              </a:rPr>
              <a:t>Hadoop</a:t>
            </a:r>
            <a:endParaRPr lang="en-US" sz="2000" b="0" i="1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587829" y="1400764"/>
          <a:ext cx="8046720" cy="4882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itle 2"/>
          <p:cNvSpPr>
            <a:spLocks noGrp="1"/>
          </p:cNvSpPr>
          <p:nvPr>
            <p:ph type="title"/>
          </p:nvPr>
        </p:nvSpPr>
        <p:spPr>
          <a:xfrm>
            <a:off x="696311" y="603172"/>
            <a:ext cx="6815158" cy="5635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Platform Computing, an IBM Company</a:t>
            </a:r>
          </a:p>
        </p:txBody>
      </p:sp>
      <p:sp>
        <p:nvSpPr>
          <p:cNvPr id="188418" name="Text Placeholder 1"/>
          <p:cNvSpPr txBox="1">
            <a:spLocks/>
          </p:cNvSpPr>
          <p:nvPr/>
        </p:nvSpPr>
        <p:spPr bwMode="auto">
          <a:xfrm>
            <a:off x="685800" y="2971800"/>
            <a:ext cx="762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buClr>
                <a:srgbClr val="73C167"/>
              </a:buClr>
            </a:pPr>
            <a:r>
              <a:rPr lang="en-US" b="1" dirty="0"/>
              <a:t>The leader in managing </a:t>
            </a:r>
            <a:r>
              <a:rPr lang="en-US" b="1" u="sng" dirty="0"/>
              <a:t>large scale shared environments</a:t>
            </a:r>
            <a:endParaRPr lang="en-US" b="1" dirty="0"/>
          </a:p>
          <a:p>
            <a:pPr marL="571500" lvl="1" indent="-228600">
              <a:spcBef>
                <a:spcPts val="600"/>
              </a:spcBef>
              <a:buClr>
                <a:srgbClr val="73C167"/>
              </a:buClr>
              <a:buSzPct val="80000"/>
              <a:buFont typeface="Courier New" pitchFamily="49" charset="0"/>
              <a:buChar char="o"/>
            </a:pPr>
            <a:r>
              <a:rPr lang="en-US" dirty="0"/>
              <a:t>19 years of profitable growth</a:t>
            </a:r>
          </a:p>
          <a:p>
            <a:pPr marL="571500" lvl="1" indent="-228600">
              <a:spcBef>
                <a:spcPts val="600"/>
              </a:spcBef>
              <a:buClr>
                <a:srgbClr val="73C167"/>
              </a:buClr>
              <a:buSzPct val="80000"/>
              <a:buFont typeface="Courier New" pitchFamily="49" charset="0"/>
              <a:buChar char="o"/>
            </a:pPr>
            <a:r>
              <a:rPr lang="en-US" dirty="0"/>
              <a:t>9 of the Global 10 largest companies</a:t>
            </a:r>
          </a:p>
          <a:p>
            <a:pPr marL="571500" lvl="1" indent="-228600">
              <a:spcBef>
                <a:spcPts val="600"/>
              </a:spcBef>
              <a:buClr>
                <a:srgbClr val="73C167"/>
              </a:buClr>
              <a:buSzPct val="80000"/>
              <a:buFont typeface="Courier New" pitchFamily="49" charset="0"/>
              <a:buChar char="o"/>
            </a:pPr>
            <a:r>
              <a:rPr lang="en-US" dirty="0"/>
              <a:t>2,500 of the world’s most demanding client organizations</a:t>
            </a:r>
          </a:p>
          <a:p>
            <a:pPr marL="571500" lvl="1" indent="-228600">
              <a:spcBef>
                <a:spcPts val="600"/>
              </a:spcBef>
              <a:buClr>
                <a:srgbClr val="73C167"/>
              </a:buClr>
              <a:buSzPct val="80000"/>
              <a:buFont typeface="Courier New" pitchFamily="49" charset="0"/>
              <a:buChar char="o"/>
            </a:pPr>
            <a:r>
              <a:rPr lang="en-US" dirty="0"/>
              <a:t>6,000,000 CPUs under management</a:t>
            </a:r>
          </a:p>
          <a:p>
            <a:pPr marL="571500" lvl="1" indent="-228600">
              <a:spcBef>
                <a:spcPts val="600"/>
              </a:spcBef>
              <a:buClr>
                <a:srgbClr val="73C167"/>
              </a:buClr>
              <a:buSzPct val="80000"/>
              <a:buFont typeface="Courier New" pitchFamily="49" charset="0"/>
              <a:buChar char="o"/>
            </a:pPr>
            <a:r>
              <a:rPr lang="en-US" dirty="0"/>
              <a:t>Headquarters in Toronto, Canada</a:t>
            </a:r>
          </a:p>
          <a:p>
            <a:pPr marL="571500" lvl="1" indent="-228600">
              <a:spcBef>
                <a:spcPts val="600"/>
              </a:spcBef>
              <a:buClr>
                <a:srgbClr val="73C167"/>
              </a:buClr>
              <a:buSzPct val="80000"/>
              <a:buFont typeface="Courier New" pitchFamily="49" charset="0"/>
              <a:buChar char="o"/>
            </a:pPr>
            <a:r>
              <a:rPr lang="en-US" dirty="0"/>
              <a:t>500+ professionals working across 13 global centers</a:t>
            </a:r>
          </a:p>
          <a:p>
            <a:pPr marL="571500" lvl="1" indent="-228600">
              <a:spcBef>
                <a:spcPts val="600"/>
              </a:spcBef>
              <a:buClr>
                <a:srgbClr val="73C167"/>
              </a:buClr>
              <a:buSzPct val="80000"/>
              <a:buFont typeface="Courier New" pitchFamily="49" charset="0"/>
              <a:buChar char="o"/>
            </a:pPr>
            <a:r>
              <a:rPr lang="en-US" dirty="0"/>
              <a:t>World Class Global Support</a:t>
            </a:r>
          </a:p>
          <a:p>
            <a:pPr marL="571500" lvl="1" indent="-228600">
              <a:spcBef>
                <a:spcPts val="600"/>
              </a:spcBef>
              <a:buClr>
                <a:srgbClr val="73C167"/>
              </a:buClr>
              <a:buSzPct val="80000"/>
              <a:buFont typeface="Courier New" pitchFamily="49" charset="0"/>
              <a:buChar char="o"/>
            </a:pPr>
            <a:r>
              <a:rPr lang="en-US" dirty="0"/>
              <a:t>Strong Partnerships with Dell, Intel, Microsoft, Red Hat and </a:t>
            </a:r>
            <a:r>
              <a:rPr lang="en-US" dirty="0" err="1"/>
              <a:t>VMWare</a:t>
            </a:r>
            <a:endParaRPr lang="en-US" dirty="0"/>
          </a:p>
        </p:txBody>
      </p:sp>
      <p:grpSp>
        <p:nvGrpSpPr>
          <p:cNvPr id="188419" name="Group 4"/>
          <p:cNvGrpSpPr>
            <a:grpSpLocks/>
          </p:cNvGrpSpPr>
          <p:nvPr/>
        </p:nvGrpSpPr>
        <p:grpSpPr bwMode="auto">
          <a:xfrm>
            <a:off x="654269" y="1153510"/>
            <a:ext cx="8074025" cy="1627188"/>
            <a:chOff x="685800" y="1981200"/>
            <a:chExt cx="8074568" cy="1627116"/>
          </a:xfrm>
        </p:grpSpPr>
        <p:pic>
          <p:nvPicPr>
            <p:cNvPr id="188420" name="Picture 5" descr="platform-parentlogo-wht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1981200"/>
              <a:ext cx="378368" cy="1627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8421" name="Title 1"/>
            <p:cNvSpPr txBox="1">
              <a:spLocks/>
            </p:cNvSpPr>
            <p:nvPr/>
          </p:nvSpPr>
          <p:spPr bwMode="auto">
            <a:xfrm>
              <a:off x="987445" y="2195504"/>
              <a:ext cx="7772923" cy="1198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500" b="1" dirty="0">
                  <a:solidFill>
                    <a:srgbClr val="333333"/>
                  </a:solidFill>
                </a:rPr>
                <a:t>Platform</a:t>
              </a:r>
              <a:r>
                <a:rPr lang="en-US" sz="2500" b="1" dirty="0"/>
                <a:t/>
              </a:r>
              <a:br>
                <a:rPr lang="en-US" sz="2500" b="1" dirty="0"/>
              </a:br>
              <a:r>
                <a:rPr lang="en-US" sz="2500" b="1" dirty="0">
                  <a:solidFill>
                    <a:srgbClr val="A8A8A8"/>
                  </a:solidFill>
                </a:rPr>
                <a:t>Clusters, Grids, Clouds</a:t>
              </a:r>
              <a:r>
                <a:rPr lang="en-US" sz="2500" b="1" dirty="0"/>
                <a:t/>
              </a:r>
              <a:br>
                <a:rPr lang="en-US" sz="2500" b="1" dirty="0"/>
              </a:br>
              <a:r>
                <a:rPr lang="en-US" sz="2500" b="1" dirty="0">
                  <a:solidFill>
                    <a:srgbClr val="333333"/>
                  </a:solidFill>
                </a:rPr>
                <a:t>Computing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5289" y="571664"/>
            <a:ext cx="8275638" cy="563562"/>
          </a:xfrm>
        </p:spPr>
        <p:txBody>
          <a:bodyPr/>
          <a:lstStyle/>
          <a:p>
            <a:r>
              <a:rPr lang="en-CA" sz="4000" dirty="0" smtClean="0">
                <a:latin typeface="Arial" charset="0"/>
                <a:ea typeface="ＭＳ Ｐゴシック" pitchFamily="34" charset="-128"/>
                <a:cs typeface="Arial" charset="0"/>
              </a:rPr>
              <a:t>High Availability</a:t>
            </a:r>
            <a:br>
              <a:rPr lang="en-CA" sz="4000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2000" b="0" i="1" dirty="0" smtClean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Arial" charset="0"/>
              </a:rPr>
              <a:t>Platform Symphony </a:t>
            </a:r>
            <a:r>
              <a:rPr lang="en-US" sz="2000" b="0" i="1" dirty="0" err="1" smtClean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Arial" charset="0"/>
              </a:rPr>
              <a:t>MapReduce</a:t>
            </a:r>
            <a:r>
              <a:rPr lang="en-US" sz="2000" b="0" i="1" dirty="0" smtClean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438275"/>
            <a:ext cx="8229600" cy="4419600"/>
          </a:xfrm>
          <a:prstGeom prst="rect">
            <a:avLst/>
          </a:prstGeom>
        </p:spPr>
        <p:txBody>
          <a:bodyPr/>
          <a:lstStyle/>
          <a:p>
            <a:pPr marL="381000" indent="-381000">
              <a:lnSpc>
                <a:spcPct val="80000"/>
              </a:lnSpc>
              <a:buFont typeface="Arial" charset="0"/>
              <a:buNone/>
            </a:pPr>
            <a:r>
              <a:rPr lang="en-CA" sz="2400" smtClean="0">
                <a:latin typeface="Arial" charset="0"/>
                <a:ea typeface="ＭＳ Ｐゴシック" pitchFamily="34" charset="-128"/>
                <a:cs typeface="Arial" charset="0"/>
              </a:rPr>
              <a:t>Common Failover/Recovery Cases:</a:t>
            </a:r>
          </a:p>
          <a:p>
            <a:pPr marL="800100" lvl="1" indent="-342900">
              <a:lnSpc>
                <a:spcPct val="80000"/>
              </a:lnSpc>
              <a:buFont typeface="Arial" charset="0"/>
              <a:buNone/>
            </a:pPr>
            <a:endParaRPr lang="en-CA" sz="16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800100" lvl="1" indent="-342900">
              <a:lnSpc>
                <a:spcPct val="80000"/>
              </a:lnSpc>
              <a:buFont typeface="Arial" charset="0"/>
              <a:buAutoNum type="arabicPeriod"/>
            </a:pPr>
            <a:r>
              <a:rPr lang="en-CA" smtClean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Arial" charset="0"/>
              </a:rPr>
              <a:t>Host running Job Tracker fails</a:t>
            </a:r>
          </a:p>
          <a:p>
            <a:pPr marL="800100" lvl="1" indent="-342900">
              <a:lnSpc>
                <a:spcPct val="80000"/>
              </a:lnSpc>
              <a:buFont typeface="Arial" charset="0"/>
              <a:buChar char="−"/>
            </a:pPr>
            <a:r>
              <a:rPr lang="en-CA" sz="1600" smtClean="0">
                <a:latin typeface="Arial" charset="0"/>
                <a:ea typeface="ＭＳ Ｐゴシック" pitchFamily="34" charset="-128"/>
                <a:cs typeface="Arial" charset="0"/>
              </a:rPr>
              <a:t>Job tracker automatically fails over and jobs recovered and continue.</a:t>
            </a:r>
          </a:p>
          <a:p>
            <a:pPr marL="800100" lvl="1" indent="-342900">
              <a:lnSpc>
                <a:spcPct val="80000"/>
              </a:lnSpc>
              <a:buFont typeface="Arial" charset="0"/>
              <a:buAutoNum type="arabicPeriod" startAt="2"/>
            </a:pPr>
            <a:endParaRPr lang="en-CA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800100" lvl="1" indent="-342900">
              <a:lnSpc>
                <a:spcPct val="80000"/>
              </a:lnSpc>
              <a:buFont typeface="Arial" charset="0"/>
              <a:buAutoNum type="arabicPeriod" startAt="2"/>
            </a:pPr>
            <a:r>
              <a:rPr lang="en-CA" smtClean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Arial" charset="0"/>
              </a:rPr>
              <a:t>Host running Map Task fails</a:t>
            </a:r>
          </a:p>
          <a:p>
            <a:pPr marL="800100" lvl="1" indent="-342900">
              <a:lnSpc>
                <a:spcPct val="80000"/>
              </a:lnSpc>
              <a:buFont typeface="Arial" charset="0"/>
              <a:buChar char="−"/>
            </a:pPr>
            <a:r>
              <a:rPr lang="en-CA" sz="1600" smtClean="0">
                <a:latin typeface="Arial" charset="0"/>
                <a:ea typeface="ＭＳ Ｐゴシック" pitchFamily="34" charset="-128"/>
                <a:cs typeface="Arial" charset="0"/>
              </a:rPr>
              <a:t>Map Task automatically rescheduled  on another host.</a:t>
            </a:r>
          </a:p>
          <a:p>
            <a:pPr marL="800100" lvl="1" indent="-342900">
              <a:lnSpc>
                <a:spcPct val="80000"/>
              </a:lnSpc>
              <a:buFont typeface="Arial" charset="0"/>
              <a:buAutoNum type="arabicPeriod"/>
            </a:pPr>
            <a:endParaRPr lang="en-CA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800100" lvl="1" indent="-342900">
              <a:lnSpc>
                <a:spcPct val="80000"/>
              </a:lnSpc>
              <a:buFont typeface="Arial" charset="0"/>
              <a:buAutoNum type="arabicPeriod" startAt="3"/>
            </a:pPr>
            <a:r>
              <a:rPr lang="en-CA" smtClean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Arial" charset="0"/>
              </a:rPr>
              <a:t>Host running Reduce Task fails</a:t>
            </a:r>
          </a:p>
          <a:p>
            <a:pPr marL="800100" lvl="1" indent="-342900">
              <a:lnSpc>
                <a:spcPct val="80000"/>
              </a:lnSpc>
              <a:buFont typeface="Arial" charset="0"/>
              <a:buChar char="−"/>
            </a:pPr>
            <a:r>
              <a:rPr lang="en-CA" sz="1600" smtClean="0">
                <a:latin typeface="Arial" charset="0"/>
                <a:ea typeface="ＭＳ Ｐゴシック" pitchFamily="34" charset="-128"/>
                <a:cs typeface="Arial" charset="0"/>
              </a:rPr>
              <a:t>Reduce Task automatically rescheduled on another host.</a:t>
            </a:r>
          </a:p>
          <a:p>
            <a:pPr marL="800100" lvl="1" indent="-342900">
              <a:lnSpc>
                <a:spcPct val="80000"/>
              </a:lnSpc>
              <a:buFont typeface="Arial" charset="0"/>
              <a:buAutoNum type="arabicPeriod" startAt="2"/>
            </a:pPr>
            <a:endParaRPr lang="en-CA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800100" lvl="1" indent="-342900">
              <a:lnSpc>
                <a:spcPct val="80000"/>
              </a:lnSpc>
              <a:buFont typeface="Arial" charset="0"/>
              <a:buAutoNum type="arabicPeriod" startAt="4"/>
            </a:pPr>
            <a:r>
              <a:rPr lang="en-CA" smtClean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Arial" charset="0"/>
              </a:rPr>
              <a:t>HDFS NameNode fails</a:t>
            </a:r>
          </a:p>
          <a:p>
            <a:pPr marL="800100" lvl="1" indent="-342900">
              <a:lnSpc>
                <a:spcPct val="80000"/>
              </a:lnSpc>
              <a:buFont typeface="Arial" charset="0"/>
              <a:buChar char="−"/>
            </a:pPr>
            <a:r>
              <a:rPr lang="en-CA" sz="1600" smtClean="0">
                <a:latin typeface="Arial" charset="0"/>
                <a:ea typeface="ＭＳ Ｐゴシック" pitchFamily="34" charset="-128"/>
                <a:cs typeface="Arial" charset="0"/>
              </a:rPr>
              <a:t>HDFS NameNode automatically fails over and jobs recovered and continue.</a:t>
            </a:r>
          </a:p>
          <a:p>
            <a:pPr marL="800100" lvl="1" indent="-342900">
              <a:lnSpc>
                <a:spcPct val="80000"/>
              </a:lnSpc>
              <a:buFont typeface="Arial" charset="0"/>
              <a:buAutoNum type="arabicPeriod"/>
            </a:pPr>
            <a:endParaRPr lang="en-CA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4800" smtClean="0">
                <a:latin typeface="Arial" charset="0"/>
                <a:ea typeface="ＭＳ Ｐゴシック" pitchFamily="34" charset="-128"/>
                <a:cs typeface="Arial" charset="0"/>
              </a:rPr>
              <a:t>Thank You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Title 2"/>
          <p:cNvSpPr>
            <a:spLocks noGrp="1"/>
          </p:cNvSpPr>
          <p:nvPr>
            <p:ph type="title"/>
          </p:nvPr>
        </p:nvSpPr>
        <p:spPr>
          <a:xfrm>
            <a:off x="675290" y="571642"/>
            <a:ext cx="6815158" cy="563562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Key Benefits Summary</a:t>
            </a:r>
          </a:p>
        </p:txBody>
      </p:sp>
      <p:grpSp>
        <p:nvGrpSpPr>
          <p:cNvPr id="462851" name="Group 20"/>
          <p:cNvGrpSpPr>
            <a:grpSpLocks/>
          </p:cNvGrpSpPr>
          <p:nvPr/>
        </p:nvGrpSpPr>
        <p:grpSpPr bwMode="auto">
          <a:xfrm>
            <a:off x="827088" y="3294063"/>
            <a:ext cx="7696200" cy="781050"/>
            <a:chOff x="658369" y="3579613"/>
            <a:chExt cx="7696200" cy="779859"/>
          </a:xfrm>
        </p:grpSpPr>
        <p:sp>
          <p:nvSpPr>
            <p:cNvPr id="23" name="Freeform 22"/>
            <p:cNvSpPr/>
            <p:nvPr/>
          </p:nvSpPr>
          <p:spPr>
            <a:xfrm>
              <a:off x="3428556" y="3657281"/>
              <a:ext cx="4926013" cy="624521"/>
            </a:xfrm>
            <a:custGeom>
              <a:avLst/>
              <a:gdLst>
                <a:gd name="connsiteX0" fmla="*/ 103983 w 623887"/>
                <a:gd name="connsiteY0" fmla="*/ 0 h 4925568"/>
                <a:gd name="connsiteX1" fmla="*/ 519904 w 623887"/>
                <a:gd name="connsiteY1" fmla="*/ 0 h 4925568"/>
                <a:gd name="connsiteX2" fmla="*/ 593431 w 623887"/>
                <a:gd name="connsiteY2" fmla="*/ 30456 h 4925568"/>
                <a:gd name="connsiteX3" fmla="*/ 623887 w 623887"/>
                <a:gd name="connsiteY3" fmla="*/ 103983 h 4925568"/>
                <a:gd name="connsiteX4" fmla="*/ 623887 w 623887"/>
                <a:gd name="connsiteY4" fmla="*/ 4925568 h 4925568"/>
                <a:gd name="connsiteX5" fmla="*/ 623887 w 623887"/>
                <a:gd name="connsiteY5" fmla="*/ 4925568 h 4925568"/>
                <a:gd name="connsiteX6" fmla="*/ 623887 w 623887"/>
                <a:gd name="connsiteY6" fmla="*/ 4925568 h 4925568"/>
                <a:gd name="connsiteX7" fmla="*/ 0 w 623887"/>
                <a:gd name="connsiteY7" fmla="*/ 4925568 h 4925568"/>
                <a:gd name="connsiteX8" fmla="*/ 0 w 623887"/>
                <a:gd name="connsiteY8" fmla="*/ 4925568 h 4925568"/>
                <a:gd name="connsiteX9" fmla="*/ 0 w 623887"/>
                <a:gd name="connsiteY9" fmla="*/ 4925568 h 4925568"/>
                <a:gd name="connsiteX10" fmla="*/ 0 w 623887"/>
                <a:gd name="connsiteY10" fmla="*/ 103983 h 4925568"/>
                <a:gd name="connsiteX11" fmla="*/ 30456 w 623887"/>
                <a:gd name="connsiteY11" fmla="*/ 30456 h 4925568"/>
                <a:gd name="connsiteX12" fmla="*/ 103983 w 623887"/>
                <a:gd name="connsiteY12" fmla="*/ 0 h 492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3887" h="4925568">
                  <a:moveTo>
                    <a:pt x="623887" y="820945"/>
                  </a:moveTo>
                  <a:lnTo>
                    <a:pt x="623887" y="4104623"/>
                  </a:lnTo>
                  <a:cubicBezTo>
                    <a:pt x="623887" y="4322350"/>
                    <a:pt x="622499" y="4531156"/>
                    <a:pt x="620029" y="4685115"/>
                  </a:cubicBezTo>
                  <a:cubicBezTo>
                    <a:pt x="617559" y="4839075"/>
                    <a:pt x="614209" y="4925564"/>
                    <a:pt x="610716" y="4925564"/>
                  </a:cubicBezTo>
                  <a:lnTo>
                    <a:pt x="0" y="4925564"/>
                  </a:lnTo>
                  <a:lnTo>
                    <a:pt x="0" y="4925564"/>
                  </a:lnTo>
                  <a:lnTo>
                    <a:pt x="0" y="492556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610716" y="4"/>
                  </a:lnTo>
                  <a:cubicBezTo>
                    <a:pt x="614209" y="4"/>
                    <a:pt x="617559" y="86493"/>
                    <a:pt x="620029" y="240453"/>
                  </a:cubicBezTo>
                  <a:cubicBezTo>
                    <a:pt x="622499" y="394412"/>
                    <a:pt x="623887" y="603218"/>
                    <a:pt x="623887" y="820945"/>
                  </a:cubicBezTo>
                  <a:close/>
                </a:path>
              </a:pathLst>
            </a:custGeom>
            <a:solidFill>
              <a:srgbClr val="B9E0B2">
                <a:lumMod val="60000"/>
                <a:lumOff val="40000"/>
                <a:alpha val="90000"/>
              </a:srgbClr>
            </a:solidFill>
            <a:ln w="25400" cap="flat" cmpd="sng" algn="ctr">
              <a:solidFill>
                <a:sysClr val="window" lastClr="FFFFFF">
                  <a:alpha val="90000"/>
                </a:sysClr>
              </a:solidFill>
              <a:prstDash val="solid"/>
            </a:ln>
            <a:effectLst/>
          </p:spPr>
          <p:txBody>
            <a:bodyPr lIns="247651" tIns="154281" rIns="278106" bIns="154282" spcCol="1270" anchor="ctr"/>
            <a:lstStyle/>
            <a:p>
              <a:pPr marL="171450" lvl="1" indent="-171450" defTabSz="7112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4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+mn-cs"/>
                </a:rPr>
                <a:t>Single pool of shared resources across applications</a:t>
              </a:r>
            </a:p>
            <a:p>
              <a:pPr marL="171450" lvl="1" indent="-171450" defTabSz="7112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4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+mn-cs"/>
                </a:rPr>
                <a:t>Eliminates silos or single purpose clusters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58369" y="3579613"/>
              <a:ext cx="2770187" cy="779859"/>
            </a:xfrm>
            <a:custGeom>
              <a:avLst/>
              <a:gdLst>
                <a:gd name="connsiteX0" fmla="*/ 0 w 2770632"/>
                <a:gd name="connsiteY0" fmla="*/ 129979 h 779859"/>
                <a:gd name="connsiteX1" fmla="*/ 38070 w 2770632"/>
                <a:gd name="connsiteY1" fmla="*/ 38070 h 779859"/>
                <a:gd name="connsiteX2" fmla="*/ 129979 w 2770632"/>
                <a:gd name="connsiteY2" fmla="*/ 0 h 779859"/>
                <a:gd name="connsiteX3" fmla="*/ 2640653 w 2770632"/>
                <a:gd name="connsiteY3" fmla="*/ 0 h 779859"/>
                <a:gd name="connsiteX4" fmla="*/ 2732562 w 2770632"/>
                <a:gd name="connsiteY4" fmla="*/ 38070 h 779859"/>
                <a:gd name="connsiteX5" fmla="*/ 2770632 w 2770632"/>
                <a:gd name="connsiteY5" fmla="*/ 129979 h 779859"/>
                <a:gd name="connsiteX6" fmla="*/ 2770632 w 2770632"/>
                <a:gd name="connsiteY6" fmla="*/ 649880 h 779859"/>
                <a:gd name="connsiteX7" fmla="*/ 2732562 w 2770632"/>
                <a:gd name="connsiteY7" fmla="*/ 741789 h 779859"/>
                <a:gd name="connsiteX8" fmla="*/ 2640653 w 2770632"/>
                <a:gd name="connsiteY8" fmla="*/ 779859 h 779859"/>
                <a:gd name="connsiteX9" fmla="*/ 129979 w 2770632"/>
                <a:gd name="connsiteY9" fmla="*/ 779859 h 779859"/>
                <a:gd name="connsiteX10" fmla="*/ 38070 w 2770632"/>
                <a:gd name="connsiteY10" fmla="*/ 741789 h 779859"/>
                <a:gd name="connsiteX11" fmla="*/ 0 w 2770632"/>
                <a:gd name="connsiteY11" fmla="*/ 649880 h 779859"/>
                <a:gd name="connsiteX12" fmla="*/ 0 w 2770632"/>
                <a:gd name="connsiteY12" fmla="*/ 129979 h 77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632" h="779859">
                  <a:moveTo>
                    <a:pt x="0" y="129979"/>
                  </a:moveTo>
                  <a:cubicBezTo>
                    <a:pt x="0" y="95506"/>
                    <a:pt x="13694" y="62446"/>
                    <a:pt x="38070" y="38070"/>
                  </a:cubicBezTo>
                  <a:cubicBezTo>
                    <a:pt x="62446" y="13694"/>
                    <a:pt x="95507" y="0"/>
                    <a:pt x="129979" y="0"/>
                  </a:cubicBezTo>
                  <a:lnTo>
                    <a:pt x="2640653" y="0"/>
                  </a:lnTo>
                  <a:cubicBezTo>
                    <a:pt x="2675126" y="0"/>
                    <a:pt x="2708186" y="13694"/>
                    <a:pt x="2732562" y="38070"/>
                  </a:cubicBezTo>
                  <a:cubicBezTo>
                    <a:pt x="2756938" y="62446"/>
                    <a:pt x="2770632" y="95507"/>
                    <a:pt x="2770632" y="129979"/>
                  </a:cubicBezTo>
                  <a:lnTo>
                    <a:pt x="2770632" y="649880"/>
                  </a:lnTo>
                  <a:cubicBezTo>
                    <a:pt x="2770632" y="684353"/>
                    <a:pt x="2756938" y="717413"/>
                    <a:pt x="2732562" y="741789"/>
                  </a:cubicBezTo>
                  <a:cubicBezTo>
                    <a:pt x="2708186" y="766165"/>
                    <a:pt x="2675126" y="779859"/>
                    <a:pt x="2640653" y="779859"/>
                  </a:cubicBezTo>
                  <a:lnTo>
                    <a:pt x="129979" y="779859"/>
                  </a:lnTo>
                  <a:cubicBezTo>
                    <a:pt x="95506" y="779859"/>
                    <a:pt x="62446" y="766165"/>
                    <a:pt x="38070" y="741789"/>
                  </a:cubicBezTo>
                  <a:cubicBezTo>
                    <a:pt x="13694" y="717413"/>
                    <a:pt x="0" y="684352"/>
                    <a:pt x="0" y="649880"/>
                  </a:cubicBezTo>
                  <a:lnTo>
                    <a:pt x="0" y="129979"/>
                  </a:lnTo>
                  <a:close/>
                </a:path>
              </a:pathLst>
            </a:custGeom>
            <a:solidFill>
              <a:srgbClr val="73C167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121890" tIns="79980" rIns="121890" bIns="7998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Arial"/>
                  <a:cs typeface="+mn-cs"/>
                </a:rPr>
                <a:t>High Resource Utilization</a:t>
              </a:r>
            </a:p>
          </p:txBody>
        </p:sp>
      </p:grpSp>
      <p:grpSp>
        <p:nvGrpSpPr>
          <p:cNvPr id="462852" name="Group 21"/>
          <p:cNvGrpSpPr>
            <a:grpSpLocks/>
          </p:cNvGrpSpPr>
          <p:nvPr/>
        </p:nvGrpSpPr>
        <p:grpSpPr bwMode="auto">
          <a:xfrm>
            <a:off x="827088" y="4079875"/>
            <a:ext cx="7696200" cy="779463"/>
            <a:chOff x="609600" y="4419600"/>
            <a:chExt cx="7696200" cy="779859"/>
          </a:xfrm>
        </p:grpSpPr>
        <p:sp>
          <p:nvSpPr>
            <p:cNvPr id="26" name="Freeform 25"/>
            <p:cNvSpPr/>
            <p:nvPr/>
          </p:nvSpPr>
          <p:spPr>
            <a:xfrm>
              <a:off x="3379787" y="4497428"/>
              <a:ext cx="4926013" cy="624204"/>
            </a:xfrm>
            <a:custGeom>
              <a:avLst/>
              <a:gdLst>
                <a:gd name="connsiteX0" fmla="*/ 103983 w 623887"/>
                <a:gd name="connsiteY0" fmla="*/ 0 h 4925568"/>
                <a:gd name="connsiteX1" fmla="*/ 519904 w 623887"/>
                <a:gd name="connsiteY1" fmla="*/ 0 h 4925568"/>
                <a:gd name="connsiteX2" fmla="*/ 593431 w 623887"/>
                <a:gd name="connsiteY2" fmla="*/ 30456 h 4925568"/>
                <a:gd name="connsiteX3" fmla="*/ 623887 w 623887"/>
                <a:gd name="connsiteY3" fmla="*/ 103983 h 4925568"/>
                <a:gd name="connsiteX4" fmla="*/ 623887 w 623887"/>
                <a:gd name="connsiteY4" fmla="*/ 4925568 h 4925568"/>
                <a:gd name="connsiteX5" fmla="*/ 623887 w 623887"/>
                <a:gd name="connsiteY5" fmla="*/ 4925568 h 4925568"/>
                <a:gd name="connsiteX6" fmla="*/ 623887 w 623887"/>
                <a:gd name="connsiteY6" fmla="*/ 4925568 h 4925568"/>
                <a:gd name="connsiteX7" fmla="*/ 0 w 623887"/>
                <a:gd name="connsiteY7" fmla="*/ 4925568 h 4925568"/>
                <a:gd name="connsiteX8" fmla="*/ 0 w 623887"/>
                <a:gd name="connsiteY8" fmla="*/ 4925568 h 4925568"/>
                <a:gd name="connsiteX9" fmla="*/ 0 w 623887"/>
                <a:gd name="connsiteY9" fmla="*/ 4925568 h 4925568"/>
                <a:gd name="connsiteX10" fmla="*/ 0 w 623887"/>
                <a:gd name="connsiteY10" fmla="*/ 103983 h 4925568"/>
                <a:gd name="connsiteX11" fmla="*/ 30456 w 623887"/>
                <a:gd name="connsiteY11" fmla="*/ 30456 h 4925568"/>
                <a:gd name="connsiteX12" fmla="*/ 103983 w 623887"/>
                <a:gd name="connsiteY12" fmla="*/ 0 h 492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3887" h="4925568">
                  <a:moveTo>
                    <a:pt x="623887" y="820945"/>
                  </a:moveTo>
                  <a:lnTo>
                    <a:pt x="623887" y="4104623"/>
                  </a:lnTo>
                  <a:cubicBezTo>
                    <a:pt x="623887" y="4322350"/>
                    <a:pt x="622499" y="4531156"/>
                    <a:pt x="620029" y="4685115"/>
                  </a:cubicBezTo>
                  <a:cubicBezTo>
                    <a:pt x="617559" y="4839075"/>
                    <a:pt x="614209" y="4925564"/>
                    <a:pt x="610716" y="4925564"/>
                  </a:cubicBezTo>
                  <a:lnTo>
                    <a:pt x="0" y="4925564"/>
                  </a:lnTo>
                  <a:lnTo>
                    <a:pt x="0" y="4925564"/>
                  </a:lnTo>
                  <a:lnTo>
                    <a:pt x="0" y="492556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610716" y="4"/>
                  </a:lnTo>
                  <a:cubicBezTo>
                    <a:pt x="614209" y="4"/>
                    <a:pt x="617559" y="86493"/>
                    <a:pt x="620029" y="240453"/>
                  </a:cubicBezTo>
                  <a:cubicBezTo>
                    <a:pt x="622499" y="394412"/>
                    <a:pt x="623887" y="603218"/>
                    <a:pt x="623887" y="820945"/>
                  </a:cubicBezTo>
                  <a:close/>
                </a:path>
              </a:pathLst>
            </a:custGeom>
            <a:solidFill>
              <a:srgbClr val="B9E0B2">
                <a:lumMod val="60000"/>
                <a:lumOff val="40000"/>
                <a:alpha val="90000"/>
              </a:srgbClr>
            </a:solidFill>
            <a:ln w="25400" cap="flat" cmpd="sng" algn="ctr">
              <a:solidFill>
                <a:sysClr val="window" lastClr="FFFFFF">
                  <a:alpha val="90000"/>
                </a:sysClr>
              </a:solidFill>
              <a:prstDash val="solid"/>
            </a:ln>
            <a:effectLst/>
          </p:spPr>
          <p:txBody>
            <a:bodyPr lIns="247651" tIns="154281" rIns="278106" bIns="154282" spcCol="1270" anchor="ctr"/>
            <a:lstStyle/>
            <a:p>
              <a:pPr marL="171450" lvl="1" indent="-171450" defTabSz="7112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4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+mn-cs"/>
                </a:rPr>
                <a:t>Low latency architecture</a:t>
              </a:r>
            </a:p>
            <a:p>
              <a:pPr marL="171450" lvl="1" indent="-171450" defTabSz="7112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4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+mn-cs"/>
                </a:rPr>
                <a:t>Many jobs across many applications simultaneously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09600" y="4419600"/>
              <a:ext cx="2770187" cy="779859"/>
            </a:xfrm>
            <a:custGeom>
              <a:avLst/>
              <a:gdLst>
                <a:gd name="connsiteX0" fmla="*/ 0 w 2770632"/>
                <a:gd name="connsiteY0" fmla="*/ 129979 h 779859"/>
                <a:gd name="connsiteX1" fmla="*/ 38070 w 2770632"/>
                <a:gd name="connsiteY1" fmla="*/ 38070 h 779859"/>
                <a:gd name="connsiteX2" fmla="*/ 129979 w 2770632"/>
                <a:gd name="connsiteY2" fmla="*/ 0 h 779859"/>
                <a:gd name="connsiteX3" fmla="*/ 2640653 w 2770632"/>
                <a:gd name="connsiteY3" fmla="*/ 0 h 779859"/>
                <a:gd name="connsiteX4" fmla="*/ 2732562 w 2770632"/>
                <a:gd name="connsiteY4" fmla="*/ 38070 h 779859"/>
                <a:gd name="connsiteX5" fmla="*/ 2770632 w 2770632"/>
                <a:gd name="connsiteY5" fmla="*/ 129979 h 779859"/>
                <a:gd name="connsiteX6" fmla="*/ 2770632 w 2770632"/>
                <a:gd name="connsiteY6" fmla="*/ 649880 h 779859"/>
                <a:gd name="connsiteX7" fmla="*/ 2732562 w 2770632"/>
                <a:gd name="connsiteY7" fmla="*/ 741789 h 779859"/>
                <a:gd name="connsiteX8" fmla="*/ 2640653 w 2770632"/>
                <a:gd name="connsiteY8" fmla="*/ 779859 h 779859"/>
                <a:gd name="connsiteX9" fmla="*/ 129979 w 2770632"/>
                <a:gd name="connsiteY9" fmla="*/ 779859 h 779859"/>
                <a:gd name="connsiteX10" fmla="*/ 38070 w 2770632"/>
                <a:gd name="connsiteY10" fmla="*/ 741789 h 779859"/>
                <a:gd name="connsiteX11" fmla="*/ 0 w 2770632"/>
                <a:gd name="connsiteY11" fmla="*/ 649880 h 779859"/>
                <a:gd name="connsiteX12" fmla="*/ 0 w 2770632"/>
                <a:gd name="connsiteY12" fmla="*/ 129979 h 77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632" h="779859">
                  <a:moveTo>
                    <a:pt x="0" y="129979"/>
                  </a:moveTo>
                  <a:cubicBezTo>
                    <a:pt x="0" y="95506"/>
                    <a:pt x="13694" y="62446"/>
                    <a:pt x="38070" y="38070"/>
                  </a:cubicBezTo>
                  <a:cubicBezTo>
                    <a:pt x="62446" y="13694"/>
                    <a:pt x="95507" y="0"/>
                    <a:pt x="129979" y="0"/>
                  </a:cubicBezTo>
                  <a:lnTo>
                    <a:pt x="2640653" y="0"/>
                  </a:lnTo>
                  <a:cubicBezTo>
                    <a:pt x="2675126" y="0"/>
                    <a:pt x="2708186" y="13694"/>
                    <a:pt x="2732562" y="38070"/>
                  </a:cubicBezTo>
                  <a:cubicBezTo>
                    <a:pt x="2756938" y="62446"/>
                    <a:pt x="2770632" y="95507"/>
                    <a:pt x="2770632" y="129979"/>
                  </a:cubicBezTo>
                  <a:lnTo>
                    <a:pt x="2770632" y="649880"/>
                  </a:lnTo>
                  <a:cubicBezTo>
                    <a:pt x="2770632" y="684353"/>
                    <a:pt x="2756938" y="717413"/>
                    <a:pt x="2732562" y="741789"/>
                  </a:cubicBezTo>
                  <a:cubicBezTo>
                    <a:pt x="2708186" y="766165"/>
                    <a:pt x="2675126" y="779859"/>
                    <a:pt x="2640653" y="779859"/>
                  </a:cubicBezTo>
                  <a:lnTo>
                    <a:pt x="129979" y="779859"/>
                  </a:lnTo>
                  <a:cubicBezTo>
                    <a:pt x="95506" y="779859"/>
                    <a:pt x="62446" y="766165"/>
                    <a:pt x="38070" y="741789"/>
                  </a:cubicBezTo>
                  <a:cubicBezTo>
                    <a:pt x="13694" y="717413"/>
                    <a:pt x="0" y="684352"/>
                    <a:pt x="0" y="649880"/>
                  </a:cubicBezTo>
                  <a:lnTo>
                    <a:pt x="0" y="129979"/>
                  </a:lnTo>
                  <a:close/>
                </a:path>
              </a:pathLst>
            </a:custGeom>
            <a:solidFill>
              <a:srgbClr val="73C167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121890" tIns="79980" rIns="121890" bIns="7998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Arial"/>
                  <a:cs typeface="+mn-cs"/>
                </a:rPr>
                <a:t>Performance </a:t>
              </a:r>
            </a:p>
          </p:txBody>
        </p:sp>
      </p:grpSp>
      <p:grpSp>
        <p:nvGrpSpPr>
          <p:cNvPr id="462853" name="Group 19"/>
          <p:cNvGrpSpPr>
            <a:grpSpLocks/>
          </p:cNvGrpSpPr>
          <p:nvPr/>
        </p:nvGrpSpPr>
        <p:grpSpPr bwMode="auto">
          <a:xfrm>
            <a:off x="827088" y="2511425"/>
            <a:ext cx="7696200" cy="779463"/>
            <a:chOff x="685800" y="2743200"/>
            <a:chExt cx="7696200" cy="779859"/>
          </a:xfrm>
        </p:grpSpPr>
        <p:sp>
          <p:nvSpPr>
            <p:cNvPr id="29" name="Freeform 28"/>
            <p:cNvSpPr/>
            <p:nvPr/>
          </p:nvSpPr>
          <p:spPr>
            <a:xfrm>
              <a:off x="3455987" y="2821028"/>
              <a:ext cx="4926013" cy="624204"/>
            </a:xfrm>
            <a:custGeom>
              <a:avLst/>
              <a:gdLst>
                <a:gd name="connsiteX0" fmla="*/ 103983 w 623887"/>
                <a:gd name="connsiteY0" fmla="*/ 0 h 4925568"/>
                <a:gd name="connsiteX1" fmla="*/ 519904 w 623887"/>
                <a:gd name="connsiteY1" fmla="*/ 0 h 4925568"/>
                <a:gd name="connsiteX2" fmla="*/ 593431 w 623887"/>
                <a:gd name="connsiteY2" fmla="*/ 30456 h 4925568"/>
                <a:gd name="connsiteX3" fmla="*/ 623887 w 623887"/>
                <a:gd name="connsiteY3" fmla="*/ 103983 h 4925568"/>
                <a:gd name="connsiteX4" fmla="*/ 623887 w 623887"/>
                <a:gd name="connsiteY4" fmla="*/ 4925568 h 4925568"/>
                <a:gd name="connsiteX5" fmla="*/ 623887 w 623887"/>
                <a:gd name="connsiteY5" fmla="*/ 4925568 h 4925568"/>
                <a:gd name="connsiteX6" fmla="*/ 623887 w 623887"/>
                <a:gd name="connsiteY6" fmla="*/ 4925568 h 4925568"/>
                <a:gd name="connsiteX7" fmla="*/ 0 w 623887"/>
                <a:gd name="connsiteY7" fmla="*/ 4925568 h 4925568"/>
                <a:gd name="connsiteX8" fmla="*/ 0 w 623887"/>
                <a:gd name="connsiteY8" fmla="*/ 4925568 h 4925568"/>
                <a:gd name="connsiteX9" fmla="*/ 0 w 623887"/>
                <a:gd name="connsiteY9" fmla="*/ 4925568 h 4925568"/>
                <a:gd name="connsiteX10" fmla="*/ 0 w 623887"/>
                <a:gd name="connsiteY10" fmla="*/ 103983 h 4925568"/>
                <a:gd name="connsiteX11" fmla="*/ 30456 w 623887"/>
                <a:gd name="connsiteY11" fmla="*/ 30456 h 4925568"/>
                <a:gd name="connsiteX12" fmla="*/ 103983 w 623887"/>
                <a:gd name="connsiteY12" fmla="*/ 0 h 492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3887" h="4925568">
                  <a:moveTo>
                    <a:pt x="623887" y="820945"/>
                  </a:moveTo>
                  <a:lnTo>
                    <a:pt x="623887" y="4104623"/>
                  </a:lnTo>
                  <a:cubicBezTo>
                    <a:pt x="623887" y="4322350"/>
                    <a:pt x="622499" y="4531156"/>
                    <a:pt x="620029" y="4685115"/>
                  </a:cubicBezTo>
                  <a:cubicBezTo>
                    <a:pt x="617559" y="4839075"/>
                    <a:pt x="614209" y="4925564"/>
                    <a:pt x="610716" y="4925564"/>
                  </a:cubicBezTo>
                  <a:lnTo>
                    <a:pt x="0" y="4925564"/>
                  </a:lnTo>
                  <a:lnTo>
                    <a:pt x="0" y="4925564"/>
                  </a:lnTo>
                  <a:lnTo>
                    <a:pt x="0" y="492556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610716" y="4"/>
                  </a:lnTo>
                  <a:cubicBezTo>
                    <a:pt x="614209" y="4"/>
                    <a:pt x="617559" y="86493"/>
                    <a:pt x="620029" y="240453"/>
                  </a:cubicBezTo>
                  <a:cubicBezTo>
                    <a:pt x="622499" y="394412"/>
                    <a:pt x="623887" y="603218"/>
                    <a:pt x="623887" y="820945"/>
                  </a:cubicBezTo>
                  <a:close/>
                </a:path>
              </a:pathLst>
            </a:custGeom>
            <a:solidFill>
              <a:srgbClr val="B9E0B2">
                <a:lumMod val="60000"/>
                <a:lumOff val="40000"/>
                <a:alpha val="90000"/>
              </a:srgbClr>
            </a:solidFill>
            <a:ln w="25400" cap="flat" cmpd="sng" algn="ctr">
              <a:solidFill>
                <a:sysClr val="window" lastClr="FFFFFF">
                  <a:alpha val="90000"/>
                </a:sysClr>
              </a:solidFill>
              <a:prstDash val="solid"/>
            </a:ln>
            <a:effectLst/>
          </p:spPr>
          <p:txBody>
            <a:bodyPr lIns="247651" tIns="154281" rIns="278106" bIns="154282" spcCol="1270" anchor="ctr"/>
            <a:lstStyle/>
            <a:p>
              <a:pPr marL="171450" lvl="1" indent="-171450" defTabSz="7112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4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+mn-cs"/>
                </a:rPr>
                <a:t>Extensive customer base</a:t>
              </a:r>
            </a:p>
            <a:p>
              <a:pPr marL="171450" lvl="1" indent="-171450" defTabSz="7112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4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+mn-cs"/>
                </a:rPr>
                <a:t>20000+ cores/100’s simultaneous applications 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685800" y="2743200"/>
              <a:ext cx="2770187" cy="779859"/>
            </a:xfrm>
            <a:custGeom>
              <a:avLst/>
              <a:gdLst>
                <a:gd name="connsiteX0" fmla="*/ 0 w 2770632"/>
                <a:gd name="connsiteY0" fmla="*/ 129979 h 779859"/>
                <a:gd name="connsiteX1" fmla="*/ 38070 w 2770632"/>
                <a:gd name="connsiteY1" fmla="*/ 38070 h 779859"/>
                <a:gd name="connsiteX2" fmla="*/ 129979 w 2770632"/>
                <a:gd name="connsiteY2" fmla="*/ 0 h 779859"/>
                <a:gd name="connsiteX3" fmla="*/ 2640653 w 2770632"/>
                <a:gd name="connsiteY3" fmla="*/ 0 h 779859"/>
                <a:gd name="connsiteX4" fmla="*/ 2732562 w 2770632"/>
                <a:gd name="connsiteY4" fmla="*/ 38070 h 779859"/>
                <a:gd name="connsiteX5" fmla="*/ 2770632 w 2770632"/>
                <a:gd name="connsiteY5" fmla="*/ 129979 h 779859"/>
                <a:gd name="connsiteX6" fmla="*/ 2770632 w 2770632"/>
                <a:gd name="connsiteY6" fmla="*/ 649880 h 779859"/>
                <a:gd name="connsiteX7" fmla="*/ 2732562 w 2770632"/>
                <a:gd name="connsiteY7" fmla="*/ 741789 h 779859"/>
                <a:gd name="connsiteX8" fmla="*/ 2640653 w 2770632"/>
                <a:gd name="connsiteY8" fmla="*/ 779859 h 779859"/>
                <a:gd name="connsiteX9" fmla="*/ 129979 w 2770632"/>
                <a:gd name="connsiteY9" fmla="*/ 779859 h 779859"/>
                <a:gd name="connsiteX10" fmla="*/ 38070 w 2770632"/>
                <a:gd name="connsiteY10" fmla="*/ 741789 h 779859"/>
                <a:gd name="connsiteX11" fmla="*/ 0 w 2770632"/>
                <a:gd name="connsiteY11" fmla="*/ 649880 h 779859"/>
                <a:gd name="connsiteX12" fmla="*/ 0 w 2770632"/>
                <a:gd name="connsiteY12" fmla="*/ 129979 h 77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632" h="779859">
                  <a:moveTo>
                    <a:pt x="0" y="129979"/>
                  </a:moveTo>
                  <a:cubicBezTo>
                    <a:pt x="0" y="95506"/>
                    <a:pt x="13694" y="62446"/>
                    <a:pt x="38070" y="38070"/>
                  </a:cubicBezTo>
                  <a:cubicBezTo>
                    <a:pt x="62446" y="13694"/>
                    <a:pt x="95507" y="0"/>
                    <a:pt x="129979" y="0"/>
                  </a:cubicBezTo>
                  <a:lnTo>
                    <a:pt x="2640653" y="0"/>
                  </a:lnTo>
                  <a:cubicBezTo>
                    <a:pt x="2675126" y="0"/>
                    <a:pt x="2708186" y="13694"/>
                    <a:pt x="2732562" y="38070"/>
                  </a:cubicBezTo>
                  <a:cubicBezTo>
                    <a:pt x="2756938" y="62446"/>
                    <a:pt x="2770632" y="95507"/>
                    <a:pt x="2770632" y="129979"/>
                  </a:cubicBezTo>
                  <a:lnTo>
                    <a:pt x="2770632" y="649880"/>
                  </a:lnTo>
                  <a:cubicBezTo>
                    <a:pt x="2770632" y="684353"/>
                    <a:pt x="2756938" y="717413"/>
                    <a:pt x="2732562" y="741789"/>
                  </a:cubicBezTo>
                  <a:cubicBezTo>
                    <a:pt x="2708186" y="766165"/>
                    <a:pt x="2675126" y="779859"/>
                    <a:pt x="2640653" y="779859"/>
                  </a:cubicBezTo>
                  <a:lnTo>
                    <a:pt x="129979" y="779859"/>
                  </a:lnTo>
                  <a:cubicBezTo>
                    <a:pt x="95506" y="779859"/>
                    <a:pt x="62446" y="766165"/>
                    <a:pt x="38070" y="741789"/>
                  </a:cubicBezTo>
                  <a:cubicBezTo>
                    <a:pt x="13694" y="717413"/>
                    <a:pt x="0" y="684352"/>
                    <a:pt x="0" y="649880"/>
                  </a:cubicBezTo>
                  <a:lnTo>
                    <a:pt x="0" y="129979"/>
                  </a:lnTo>
                  <a:close/>
                </a:path>
              </a:pathLst>
            </a:custGeom>
            <a:solidFill>
              <a:srgbClr val="73C167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121890" tIns="79980" rIns="121890" bIns="7998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Arial"/>
                  <a:cs typeface="+mn-cs"/>
                </a:rPr>
                <a:t>Scalability</a:t>
              </a:r>
            </a:p>
          </p:txBody>
        </p:sp>
      </p:grpSp>
      <p:grpSp>
        <p:nvGrpSpPr>
          <p:cNvPr id="462854" name="Group 22"/>
          <p:cNvGrpSpPr>
            <a:grpSpLocks/>
          </p:cNvGrpSpPr>
          <p:nvPr/>
        </p:nvGrpSpPr>
        <p:grpSpPr bwMode="auto">
          <a:xfrm>
            <a:off x="827088" y="4857750"/>
            <a:ext cx="7696200" cy="781050"/>
            <a:chOff x="762000" y="5238601"/>
            <a:chExt cx="7696200" cy="779859"/>
          </a:xfrm>
        </p:grpSpPr>
        <p:sp>
          <p:nvSpPr>
            <p:cNvPr id="32" name="Freeform 31"/>
            <p:cNvSpPr/>
            <p:nvPr/>
          </p:nvSpPr>
          <p:spPr>
            <a:xfrm>
              <a:off x="3532187" y="5316270"/>
              <a:ext cx="4926013" cy="624521"/>
            </a:xfrm>
            <a:custGeom>
              <a:avLst/>
              <a:gdLst>
                <a:gd name="connsiteX0" fmla="*/ 103983 w 623887"/>
                <a:gd name="connsiteY0" fmla="*/ 0 h 4925568"/>
                <a:gd name="connsiteX1" fmla="*/ 519904 w 623887"/>
                <a:gd name="connsiteY1" fmla="*/ 0 h 4925568"/>
                <a:gd name="connsiteX2" fmla="*/ 593431 w 623887"/>
                <a:gd name="connsiteY2" fmla="*/ 30456 h 4925568"/>
                <a:gd name="connsiteX3" fmla="*/ 623887 w 623887"/>
                <a:gd name="connsiteY3" fmla="*/ 103983 h 4925568"/>
                <a:gd name="connsiteX4" fmla="*/ 623887 w 623887"/>
                <a:gd name="connsiteY4" fmla="*/ 4925568 h 4925568"/>
                <a:gd name="connsiteX5" fmla="*/ 623887 w 623887"/>
                <a:gd name="connsiteY5" fmla="*/ 4925568 h 4925568"/>
                <a:gd name="connsiteX6" fmla="*/ 623887 w 623887"/>
                <a:gd name="connsiteY6" fmla="*/ 4925568 h 4925568"/>
                <a:gd name="connsiteX7" fmla="*/ 0 w 623887"/>
                <a:gd name="connsiteY7" fmla="*/ 4925568 h 4925568"/>
                <a:gd name="connsiteX8" fmla="*/ 0 w 623887"/>
                <a:gd name="connsiteY8" fmla="*/ 4925568 h 4925568"/>
                <a:gd name="connsiteX9" fmla="*/ 0 w 623887"/>
                <a:gd name="connsiteY9" fmla="*/ 4925568 h 4925568"/>
                <a:gd name="connsiteX10" fmla="*/ 0 w 623887"/>
                <a:gd name="connsiteY10" fmla="*/ 103983 h 4925568"/>
                <a:gd name="connsiteX11" fmla="*/ 30456 w 623887"/>
                <a:gd name="connsiteY11" fmla="*/ 30456 h 4925568"/>
                <a:gd name="connsiteX12" fmla="*/ 103983 w 623887"/>
                <a:gd name="connsiteY12" fmla="*/ 0 h 492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3887" h="4925568">
                  <a:moveTo>
                    <a:pt x="623887" y="820945"/>
                  </a:moveTo>
                  <a:lnTo>
                    <a:pt x="623887" y="4104623"/>
                  </a:lnTo>
                  <a:cubicBezTo>
                    <a:pt x="623887" y="4322350"/>
                    <a:pt x="622499" y="4531156"/>
                    <a:pt x="620029" y="4685115"/>
                  </a:cubicBezTo>
                  <a:cubicBezTo>
                    <a:pt x="617559" y="4839075"/>
                    <a:pt x="614209" y="4925564"/>
                    <a:pt x="610716" y="4925564"/>
                  </a:cubicBezTo>
                  <a:lnTo>
                    <a:pt x="0" y="4925564"/>
                  </a:lnTo>
                  <a:lnTo>
                    <a:pt x="0" y="4925564"/>
                  </a:lnTo>
                  <a:lnTo>
                    <a:pt x="0" y="492556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610716" y="4"/>
                  </a:lnTo>
                  <a:cubicBezTo>
                    <a:pt x="614209" y="4"/>
                    <a:pt x="617559" y="86493"/>
                    <a:pt x="620029" y="240453"/>
                  </a:cubicBezTo>
                  <a:cubicBezTo>
                    <a:pt x="622499" y="394412"/>
                    <a:pt x="623887" y="603218"/>
                    <a:pt x="623887" y="820945"/>
                  </a:cubicBezTo>
                  <a:close/>
                </a:path>
              </a:pathLst>
            </a:custGeom>
            <a:solidFill>
              <a:srgbClr val="B9E0B2">
                <a:lumMod val="60000"/>
                <a:lumOff val="40000"/>
                <a:alpha val="90000"/>
              </a:srgbClr>
            </a:solidFill>
            <a:ln w="25400" cap="flat" cmpd="sng" algn="ctr">
              <a:solidFill>
                <a:sysClr val="window" lastClr="FFFFFF">
                  <a:alpha val="90000"/>
                </a:sysClr>
              </a:solidFill>
              <a:prstDash val="solid"/>
            </a:ln>
            <a:effectLst/>
          </p:spPr>
          <p:txBody>
            <a:bodyPr lIns="247651" tIns="154281" rIns="278106" bIns="154282" spcCol="1270" anchor="ctr"/>
            <a:lstStyle/>
            <a:p>
              <a:pPr marL="171450" lvl="1" indent="-171450" defTabSz="7112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4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+mn-cs"/>
                </a:rPr>
                <a:t>Ease of Management, monitoring, troubleshooting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62000" y="5238601"/>
              <a:ext cx="2770187" cy="779859"/>
            </a:xfrm>
            <a:custGeom>
              <a:avLst/>
              <a:gdLst>
                <a:gd name="connsiteX0" fmla="*/ 0 w 2770632"/>
                <a:gd name="connsiteY0" fmla="*/ 129979 h 779859"/>
                <a:gd name="connsiteX1" fmla="*/ 38070 w 2770632"/>
                <a:gd name="connsiteY1" fmla="*/ 38070 h 779859"/>
                <a:gd name="connsiteX2" fmla="*/ 129979 w 2770632"/>
                <a:gd name="connsiteY2" fmla="*/ 0 h 779859"/>
                <a:gd name="connsiteX3" fmla="*/ 2640653 w 2770632"/>
                <a:gd name="connsiteY3" fmla="*/ 0 h 779859"/>
                <a:gd name="connsiteX4" fmla="*/ 2732562 w 2770632"/>
                <a:gd name="connsiteY4" fmla="*/ 38070 h 779859"/>
                <a:gd name="connsiteX5" fmla="*/ 2770632 w 2770632"/>
                <a:gd name="connsiteY5" fmla="*/ 129979 h 779859"/>
                <a:gd name="connsiteX6" fmla="*/ 2770632 w 2770632"/>
                <a:gd name="connsiteY6" fmla="*/ 649880 h 779859"/>
                <a:gd name="connsiteX7" fmla="*/ 2732562 w 2770632"/>
                <a:gd name="connsiteY7" fmla="*/ 741789 h 779859"/>
                <a:gd name="connsiteX8" fmla="*/ 2640653 w 2770632"/>
                <a:gd name="connsiteY8" fmla="*/ 779859 h 779859"/>
                <a:gd name="connsiteX9" fmla="*/ 129979 w 2770632"/>
                <a:gd name="connsiteY9" fmla="*/ 779859 h 779859"/>
                <a:gd name="connsiteX10" fmla="*/ 38070 w 2770632"/>
                <a:gd name="connsiteY10" fmla="*/ 741789 h 779859"/>
                <a:gd name="connsiteX11" fmla="*/ 0 w 2770632"/>
                <a:gd name="connsiteY11" fmla="*/ 649880 h 779859"/>
                <a:gd name="connsiteX12" fmla="*/ 0 w 2770632"/>
                <a:gd name="connsiteY12" fmla="*/ 129979 h 77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632" h="779859">
                  <a:moveTo>
                    <a:pt x="0" y="129979"/>
                  </a:moveTo>
                  <a:cubicBezTo>
                    <a:pt x="0" y="95506"/>
                    <a:pt x="13694" y="62446"/>
                    <a:pt x="38070" y="38070"/>
                  </a:cubicBezTo>
                  <a:cubicBezTo>
                    <a:pt x="62446" y="13694"/>
                    <a:pt x="95507" y="0"/>
                    <a:pt x="129979" y="0"/>
                  </a:cubicBezTo>
                  <a:lnTo>
                    <a:pt x="2640653" y="0"/>
                  </a:lnTo>
                  <a:cubicBezTo>
                    <a:pt x="2675126" y="0"/>
                    <a:pt x="2708186" y="13694"/>
                    <a:pt x="2732562" y="38070"/>
                  </a:cubicBezTo>
                  <a:cubicBezTo>
                    <a:pt x="2756938" y="62446"/>
                    <a:pt x="2770632" y="95507"/>
                    <a:pt x="2770632" y="129979"/>
                  </a:cubicBezTo>
                  <a:lnTo>
                    <a:pt x="2770632" y="649880"/>
                  </a:lnTo>
                  <a:cubicBezTo>
                    <a:pt x="2770632" y="684353"/>
                    <a:pt x="2756938" y="717413"/>
                    <a:pt x="2732562" y="741789"/>
                  </a:cubicBezTo>
                  <a:cubicBezTo>
                    <a:pt x="2708186" y="766165"/>
                    <a:pt x="2675126" y="779859"/>
                    <a:pt x="2640653" y="779859"/>
                  </a:cubicBezTo>
                  <a:lnTo>
                    <a:pt x="129979" y="779859"/>
                  </a:lnTo>
                  <a:cubicBezTo>
                    <a:pt x="95506" y="779859"/>
                    <a:pt x="62446" y="766165"/>
                    <a:pt x="38070" y="741789"/>
                  </a:cubicBezTo>
                  <a:cubicBezTo>
                    <a:pt x="13694" y="717413"/>
                    <a:pt x="0" y="684352"/>
                    <a:pt x="0" y="649880"/>
                  </a:cubicBezTo>
                  <a:lnTo>
                    <a:pt x="0" y="129979"/>
                  </a:lnTo>
                  <a:close/>
                </a:path>
              </a:pathLst>
            </a:custGeom>
            <a:solidFill>
              <a:srgbClr val="73C167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121890" tIns="79980" rIns="121890" bIns="79980" spcCol="1270" anchor="ctr"/>
            <a:lstStyle/>
            <a:p>
              <a:pPr algn="ctr" defTabSz="9779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Arial"/>
                  <a:cs typeface="+mn-cs"/>
                </a:rPr>
                <a:t>Manageability</a:t>
              </a:r>
            </a:p>
          </p:txBody>
        </p:sp>
      </p:grpSp>
      <p:grpSp>
        <p:nvGrpSpPr>
          <p:cNvPr id="462855" name="Group 18"/>
          <p:cNvGrpSpPr>
            <a:grpSpLocks/>
          </p:cNvGrpSpPr>
          <p:nvPr/>
        </p:nvGrpSpPr>
        <p:grpSpPr bwMode="auto">
          <a:xfrm>
            <a:off x="827088" y="957263"/>
            <a:ext cx="7696200" cy="779462"/>
            <a:chOff x="685800" y="1905000"/>
            <a:chExt cx="7696200" cy="779859"/>
          </a:xfrm>
        </p:grpSpPr>
        <p:sp>
          <p:nvSpPr>
            <p:cNvPr id="35" name="Freeform 34"/>
            <p:cNvSpPr/>
            <p:nvPr/>
          </p:nvSpPr>
          <p:spPr>
            <a:xfrm>
              <a:off x="3455987" y="1982827"/>
              <a:ext cx="4926013" cy="624206"/>
            </a:xfrm>
            <a:custGeom>
              <a:avLst/>
              <a:gdLst>
                <a:gd name="connsiteX0" fmla="*/ 103983 w 623887"/>
                <a:gd name="connsiteY0" fmla="*/ 0 h 4925568"/>
                <a:gd name="connsiteX1" fmla="*/ 519904 w 623887"/>
                <a:gd name="connsiteY1" fmla="*/ 0 h 4925568"/>
                <a:gd name="connsiteX2" fmla="*/ 593431 w 623887"/>
                <a:gd name="connsiteY2" fmla="*/ 30456 h 4925568"/>
                <a:gd name="connsiteX3" fmla="*/ 623887 w 623887"/>
                <a:gd name="connsiteY3" fmla="*/ 103983 h 4925568"/>
                <a:gd name="connsiteX4" fmla="*/ 623887 w 623887"/>
                <a:gd name="connsiteY4" fmla="*/ 4925568 h 4925568"/>
                <a:gd name="connsiteX5" fmla="*/ 623887 w 623887"/>
                <a:gd name="connsiteY5" fmla="*/ 4925568 h 4925568"/>
                <a:gd name="connsiteX6" fmla="*/ 623887 w 623887"/>
                <a:gd name="connsiteY6" fmla="*/ 4925568 h 4925568"/>
                <a:gd name="connsiteX7" fmla="*/ 0 w 623887"/>
                <a:gd name="connsiteY7" fmla="*/ 4925568 h 4925568"/>
                <a:gd name="connsiteX8" fmla="*/ 0 w 623887"/>
                <a:gd name="connsiteY8" fmla="*/ 4925568 h 4925568"/>
                <a:gd name="connsiteX9" fmla="*/ 0 w 623887"/>
                <a:gd name="connsiteY9" fmla="*/ 4925568 h 4925568"/>
                <a:gd name="connsiteX10" fmla="*/ 0 w 623887"/>
                <a:gd name="connsiteY10" fmla="*/ 103983 h 4925568"/>
                <a:gd name="connsiteX11" fmla="*/ 30456 w 623887"/>
                <a:gd name="connsiteY11" fmla="*/ 30456 h 4925568"/>
                <a:gd name="connsiteX12" fmla="*/ 103983 w 623887"/>
                <a:gd name="connsiteY12" fmla="*/ 0 h 492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3887" h="4925568">
                  <a:moveTo>
                    <a:pt x="623887" y="820945"/>
                  </a:moveTo>
                  <a:lnTo>
                    <a:pt x="623887" y="4104623"/>
                  </a:lnTo>
                  <a:cubicBezTo>
                    <a:pt x="623887" y="4322350"/>
                    <a:pt x="622499" y="4531156"/>
                    <a:pt x="620029" y="4685115"/>
                  </a:cubicBezTo>
                  <a:cubicBezTo>
                    <a:pt x="617559" y="4839075"/>
                    <a:pt x="614209" y="4925564"/>
                    <a:pt x="610716" y="4925564"/>
                  </a:cubicBezTo>
                  <a:lnTo>
                    <a:pt x="0" y="4925564"/>
                  </a:lnTo>
                  <a:lnTo>
                    <a:pt x="0" y="4925564"/>
                  </a:lnTo>
                  <a:lnTo>
                    <a:pt x="0" y="492556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610716" y="4"/>
                  </a:lnTo>
                  <a:cubicBezTo>
                    <a:pt x="614209" y="4"/>
                    <a:pt x="617559" y="86493"/>
                    <a:pt x="620029" y="240453"/>
                  </a:cubicBezTo>
                  <a:cubicBezTo>
                    <a:pt x="622499" y="394412"/>
                    <a:pt x="623887" y="603218"/>
                    <a:pt x="623887" y="820945"/>
                  </a:cubicBezTo>
                  <a:close/>
                </a:path>
              </a:pathLst>
            </a:custGeom>
            <a:solidFill>
              <a:srgbClr val="B9E0B2">
                <a:lumMod val="60000"/>
                <a:lumOff val="40000"/>
                <a:alpha val="90000"/>
              </a:srgbClr>
            </a:solidFill>
            <a:ln w="25400" cap="flat" cmpd="sng" algn="ctr">
              <a:solidFill>
                <a:sysClr val="window" lastClr="FFFFFF">
                  <a:alpha val="90000"/>
                </a:sysClr>
              </a:solidFill>
              <a:prstDash val="solid"/>
            </a:ln>
            <a:effectLst/>
          </p:spPr>
          <p:txBody>
            <a:bodyPr lIns="247651" tIns="154281" rIns="278106" bIns="154282" spcCol="1270" anchor="ctr"/>
            <a:lstStyle/>
            <a:p>
              <a:pPr marL="171450" lvl="1" indent="-171450" defTabSz="7112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4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+mn-cs"/>
                </a:rPr>
                <a:t>Compatible with Open Source &amp; Commercial APIs</a:t>
              </a:r>
            </a:p>
            <a:p>
              <a:pPr marL="171450" lvl="1" indent="-171450" defTabSz="7112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4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+mn-cs"/>
                </a:rPr>
                <a:t>Supports Open Source &amp; Commercial File Systems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85800" y="1905000"/>
              <a:ext cx="2770187" cy="779859"/>
            </a:xfrm>
            <a:custGeom>
              <a:avLst/>
              <a:gdLst>
                <a:gd name="connsiteX0" fmla="*/ 0 w 2770632"/>
                <a:gd name="connsiteY0" fmla="*/ 129979 h 779859"/>
                <a:gd name="connsiteX1" fmla="*/ 38070 w 2770632"/>
                <a:gd name="connsiteY1" fmla="*/ 38070 h 779859"/>
                <a:gd name="connsiteX2" fmla="*/ 129979 w 2770632"/>
                <a:gd name="connsiteY2" fmla="*/ 0 h 779859"/>
                <a:gd name="connsiteX3" fmla="*/ 2640653 w 2770632"/>
                <a:gd name="connsiteY3" fmla="*/ 0 h 779859"/>
                <a:gd name="connsiteX4" fmla="*/ 2732562 w 2770632"/>
                <a:gd name="connsiteY4" fmla="*/ 38070 h 779859"/>
                <a:gd name="connsiteX5" fmla="*/ 2770632 w 2770632"/>
                <a:gd name="connsiteY5" fmla="*/ 129979 h 779859"/>
                <a:gd name="connsiteX6" fmla="*/ 2770632 w 2770632"/>
                <a:gd name="connsiteY6" fmla="*/ 649880 h 779859"/>
                <a:gd name="connsiteX7" fmla="*/ 2732562 w 2770632"/>
                <a:gd name="connsiteY7" fmla="*/ 741789 h 779859"/>
                <a:gd name="connsiteX8" fmla="*/ 2640653 w 2770632"/>
                <a:gd name="connsiteY8" fmla="*/ 779859 h 779859"/>
                <a:gd name="connsiteX9" fmla="*/ 129979 w 2770632"/>
                <a:gd name="connsiteY9" fmla="*/ 779859 h 779859"/>
                <a:gd name="connsiteX10" fmla="*/ 38070 w 2770632"/>
                <a:gd name="connsiteY10" fmla="*/ 741789 h 779859"/>
                <a:gd name="connsiteX11" fmla="*/ 0 w 2770632"/>
                <a:gd name="connsiteY11" fmla="*/ 649880 h 779859"/>
                <a:gd name="connsiteX12" fmla="*/ 0 w 2770632"/>
                <a:gd name="connsiteY12" fmla="*/ 129979 h 77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632" h="779859">
                  <a:moveTo>
                    <a:pt x="0" y="129979"/>
                  </a:moveTo>
                  <a:cubicBezTo>
                    <a:pt x="0" y="95506"/>
                    <a:pt x="13694" y="62446"/>
                    <a:pt x="38070" y="38070"/>
                  </a:cubicBezTo>
                  <a:cubicBezTo>
                    <a:pt x="62446" y="13694"/>
                    <a:pt x="95507" y="0"/>
                    <a:pt x="129979" y="0"/>
                  </a:cubicBezTo>
                  <a:lnTo>
                    <a:pt x="2640653" y="0"/>
                  </a:lnTo>
                  <a:cubicBezTo>
                    <a:pt x="2675126" y="0"/>
                    <a:pt x="2708186" y="13694"/>
                    <a:pt x="2732562" y="38070"/>
                  </a:cubicBezTo>
                  <a:cubicBezTo>
                    <a:pt x="2756938" y="62446"/>
                    <a:pt x="2770632" y="95507"/>
                    <a:pt x="2770632" y="129979"/>
                  </a:cubicBezTo>
                  <a:lnTo>
                    <a:pt x="2770632" y="649880"/>
                  </a:lnTo>
                  <a:cubicBezTo>
                    <a:pt x="2770632" y="684353"/>
                    <a:pt x="2756938" y="717413"/>
                    <a:pt x="2732562" y="741789"/>
                  </a:cubicBezTo>
                  <a:cubicBezTo>
                    <a:pt x="2708186" y="766165"/>
                    <a:pt x="2675126" y="779859"/>
                    <a:pt x="2640653" y="779859"/>
                  </a:cubicBezTo>
                  <a:lnTo>
                    <a:pt x="129979" y="779859"/>
                  </a:lnTo>
                  <a:cubicBezTo>
                    <a:pt x="95506" y="779859"/>
                    <a:pt x="62446" y="766165"/>
                    <a:pt x="38070" y="741789"/>
                  </a:cubicBezTo>
                  <a:cubicBezTo>
                    <a:pt x="13694" y="717413"/>
                    <a:pt x="0" y="684352"/>
                    <a:pt x="0" y="649880"/>
                  </a:cubicBezTo>
                  <a:lnTo>
                    <a:pt x="0" y="129979"/>
                  </a:lnTo>
                  <a:close/>
                </a:path>
              </a:pathLst>
            </a:custGeom>
            <a:solidFill>
              <a:srgbClr val="73C167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121890" tIns="79980" rIns="121890" bIns="7998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Arial"/>
                  <a:cs typeface="+mn-cs"/>
                </a:rPr>
                <a:t>Flexibility/Choice</a:t>
              </a:r>
            </a:p>
          </p:txBody>
        </p:sp>
      </p:grpSp>
      <p:grpSp>
        <p:nvGrpSpPr>
          <p:cNvPr id="462856" name="Group 17"/>
          <p:cNvGrpSpPr>
            <a:grpSpLocks/>
          </p:cNvGrpSpPr>
          <p:nvPr/>
        </p:nvGrpSpPr>
        <p:grpSpPr bwMode="auto">
          <a:xfrm>
            <a:off x="827088" y="1727200"/>
            <a:ext cx="7696200" cy="779463"/>
            <a:chOff x="658369" y="1065014"/>
            <a:chExt cx="7696200" cy="779859"/>
          </a:xfrm>
        </p:grpSpPr>
        <p:sp>
          <p:nvSpPr>
            <p:cNvPr id="38" name="Freeform 37"/>
            <p:cNvSpPr/>
            <p:nvPr/>
          </p:nvSpPr>
          <p:spPr>
            <a:xfrm>
              <a:off x="3428556" y="1142842"/>
              <a:ext cx="4926013" cy="624204"/>
            </a:xfrm>
            <a:custGeom>
              <a:avLst/>
              <a:gdLst>
                <a:gd name="connsiteX0" fmla="*/ 103983 w 623887"/>
                <a:gd name="connsiteY0" fmla="*/ 0 h 4925568"/>
                <a:gd name="connsiteX1" fmla="*/ 519904 w 623887"/>
                <a:gd name="connsiteY1" fmla="*/ 0 h 4925568"/>
                <a:gd name="connsiteX2" fmla="*/ 593431 w 623887"/>
                <a:gd name="connsiteY2" fmla="*/ 30456 h 4925568"/>
                <a:gd name="connsiteX3" fmla="*/ 623887 w 623887"/>
                <a:gd name="connsiteY3" fmla="*/ 103983 h 4925568"/>
                <a:gd name="connsiteX4" fmla="*/ 623887 w 623887"/>
                <a:gd name="connsiteY4" fmla="*/ 4925568 h 4925568"/>
                <a:gd name="connsiteX5" fmla="*/ 623887 w 623887"/>
                <a:gd name="connsiteY5" fmla="*/ 4925568 h 4925568"/>
                <a:gd name="connsiteX6" fmla="*/ 623887 w 623887"/>
                <a:gd name="connsiteY6" fmla="*/ 4925568 h 4925568"/>
                <a:gd name="connsiteX7" fmla="*/ 0 w 623887"/>
                <a:gd name="connsiteY7" fmla="*/ 4925568 h 4925568"/>
                <a:gd name="connsiteX8" fmla="*/ 0 w 623887"/>
                <a:gd name="connsiteY8" fmla="*/ 4925568 h 4925568"/>
                <a:gd name="connsiteX9" fmla="*/ 0 w 623887"/>
                <a:gd name="connsiteY9" fmla="*/ 4925568 h 4925568"/>
                <a:gd name="connsiteX10" fmla="*/ 0 w 623887"/>
                <a:gd name="connsiteY10" fmla="*/ 103983 h 4925568"/>
                <a:gd name="connsiteX11" fmla="*/ 30456 w 623887"/>
                <a:gd name="connsiteY11" fmla="*/ 30456 h 4925568"/>
                <a:gd name="connsiteX12" fmla="*/ 103983 w 623887"/>
                <a:gd name="connsiteY12" fmla="*/ 0 h 492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3887" h="4925568">
                  <a:moveTo>
                    <a:pt x="623887" y="820945"/>
                  </a:moveTo>
                  <a:lnTo>
                    <a:pt x="623887" y="4104623"/>
                  </a:lnTo>
                  <a:cubicBezTo>
                    <a:pt x="623887" y="4322350"/>
                    <a:pt x="622499" y="4531156"/>
                    <a:pt x="620029" y="4685115"/>
                  </a:cubicBezTo>
                  <a:cubicBezTo>
                    <a:pt x="617559" y="4839075"/>
                    <a:pt x="614209" y="4925564"/>
                    <a:pt x="610716" y="4925564"/>
                  </a:cubicBezTo>
                  <a:lnTo>
                    <a:pt x="0" y="4925564"/>
                  </a:lnTo>
                  <a:lnTo>
                    <a:pt x="0" y="4925564"/>
                  </a:lnTo>
                  <a:lnTo>
                    <a:pt x="0" y="492556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610716" y="4"/>
                  </a:lnTo>
                  <a:cubicBezTo>
                    <a:pt x="614209" y="4"/>
                    <a:pt x="617559" y="86493"/>
                    <a:pt x="620029" y="240453"/>
                  </a:cubicBezTo>
                  <a:cubicBezTo>
                    <a:pt x="622499" y="394412"/>
                    <a:pt x="623887" y="603218"/>
                    <a:pt x="623887" y="820945"/>
                  </a:cubicBezTo>
                  <a:close/>
                </a:path>
              </a:pathLst>
            </a:custGeom>
            <a:solidFill>
              <a:srgbClr val="B9E0B2">
                <a:lumMod val="60000"/>
                <a:lumOff val="40000"/>
                <a:alpha val="90000"/>
              </a:srgbClr>
            </a:solidFill>
            <a:ln w="25400" cap="flat" cmpd="sng" algn="ctr">
              <a:solidFill>
                <a:sysClr val="window" lastClr="FFFFFF">
                  <a:alpha val="90000"/>
                </a:sysClr>
              </a:solidFill>
              <a:prstDash val="solid"/>
            </a:ln>
            <a:effectLst/>
          </p:spPr>
          <p:txBody>
            <a:bodyPr lIns="247651" tIns="154281" rIns="278106" bIns="154282" spcCol="1270" anchor="ctr"/>
            <a:lstStyle/>
            <a:p>
              <a:pPr marL="171450" lvl="1" indent="-171450" defTabSz="7112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4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+mn-cs"/>
                </a:rPr>
                <a:t>Guaranteed business continuity</a:t>
              </a:r>
            </a:p>
            <a:p>
              <a:pPr marL="171450" lvl="1" indent="-171450" defTabSz="7112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4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+mn-cs"/>
                </a:rPr>
                <a:t>Enterprise –class operations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58369" y="1065014"/>
              <a:ext cx="2770187" cy="779859"/>
            </a:xfrm>
            <a:custGeom>
              <a:avLst/>
              <a:gdLst>
                <a:gd name="connsiteX0" fmla="*/ 0 w 2770632"/>
                <a:gd name="connsiteY0" fmla="*/ 129979 h 779859"/>
                <a:gd name="connsiteX1" fmla="*/ 38070 w 2770632"/>
                <a:gd name="connsiteY1" fmla="*/ 38070 h 779859"/>
                <a:gd name="connsiteX2" fmla="*/ 129979 w 2770632"/>
                <a:gd name="connsiteY2" fmla="*/ 0 h 779859"/>
                <a:gd name="connsiteX3" fmla="*/ 2640653 w 2770632"/>
                <a:gd name="connsiteY3" fmla="*/ 0 h 779859"/>
                <a:gd name="connsiteX4" fmla="*/ 2732562 w 2770632"/>
                <a:gd name="connsiteY4" fmla="*/ 38070 h 779859"/>
                <a:gd name="connsiteX5" fmla="*/ 2770632 w 2770632"/>
                <a:gd name="connsiteY5" fmla="*/ 129979 h 779859"/>
                <a:gd name="connsiteX6" fmla="*/ 2770632 w 2770632"/>
                <a:gd name="connsiteY6" fmla="*/ 649880 h 779859"/>
                <a:gd name="connsiteX7" fmla="*/ 2732562 w 2770632"/>
                <a:gd name="connsiteY7" fmla="*/ 741789 h 779859"/>
                <a:gd name="connsiteX8" fmla="*/ 2640653 w 2770632"/>
                <a:gd name="connsiteY8" fmla="*/ 779859 h 779859"/>
                <a:gd name="connsiteX9" fmla="*/ 129979 w 2770632"/>
                <a:gd name="connsiteY9" fmla="*/ 779859 h 779859"/>
                <a:gd name="connsiteX10" fmla="*/ 38070 w 2770632"/>
                <a:gd name="connsiteY10" fmla="*/ 741789 h 779859"/>
                <a:gd name="connsiteX11" fmla="*/ 0 w 2770632"/>
                <a:gd name="connsiteY11" fmla="*/ 649880 h 779859"/>
                <a:gd name="connsiteX12" fmla="*/ 0 w 2770632"/>
                <a:gd name="connsiteY12" fmla="*/ 129979 h 77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632" h="779859">
                  <a:moveTo>
                    <a:pt x="0" y="129979"/>
                  </a:moveTo>
                  <a:cubicBezTo>
                    <a:pt x="0" y="95506"/>
                    <a:pt x="13694" y="62446"/>
                    <a:pt x="38070" y="38070"/>
                  </a:cubicBezTo>
                  <a:cubicBezTo>
                    <a:pt x="62446" y="13694"/>
                    <a:pt x="95507" y="0"/>
                    <a:pt x="129979" y="0"/>
                  </a:cubicBezTo>
                  <a:lnTo>
                    <a:pt x="2640653" y="0"/>
                  </a:lnTo>
                  <a:cubicBezTo>
                    <a:pt x="2675126" y="0"/>
                    <a:pt x="2708186" y="13694"/>
                    <a:pt x="2732562" y="38070"/>
                  </a:cubicBezTo>
                  <a:cubicBezTo>
                    <a:pt x="2756938" y="62446"/>
                    <a:pt x="2770632" y="95507"/>
                    <a:pt x="2770632" y="129979"/>
                  </a:cubicBezTo>
                  <a:lnTo>
                    <a:pt x="2770632" y="649880"/>
                  </a:lnTo>
                  <a:cubicBezTo>
                    <a:pt x="2770632" y="684353"/>
                    <a:pt x="2756938" y="717413"/>
                    <a:pt x="2732562" y="741789"/>
                  </a:cubicBezTo>
                  <a:cubicBezTo>
                    <a:pt x="2708186" y="766165"/>
                    <a:pt x="2675126" y="779859"/>
                    <a:pt x="2640653" y="779859"/>
                  </a:cubicBezTo>
                  <a:lnTo>
                    <a:pt x="129979" y="779859"/>
                  </a:lnTo>
                  <a:cubicBezTo>
                    <a:pt x="95506" y="779859"/>
                    <a:pt x="62446" y="766165"/>
                    <a:pt x="38070" y="741789"/>
                  </a:cubicBezTo>
                  <a:cubicBezTo>
                    <a:pt x="13694" y="717413"/>
                    <a:pt x="0" y="684352"/>
                    <a:pt x="0" y="649880"/>
                  </a:cubicBezTo>
                  <a:lnTo>
                    <a:pt x="0" y="129979"/>
                  </a:lnTo>
                  <a:close/>
                </a:path>
              </a:pathLst>
            </a:custGeom>
            <a:solidFill>
              <a:srgbClr val="73C167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121890" tIns="79980" rIns="121890" bIns="7998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Arial"/>
                  <a:cs typeface="+mn-cs"/>
                </a:rPr>
                <a:t>Reliability, Availability </a:t>
              </a:r>
            </a:p>
          </p:txBody>
        </p:sp>
      </p:grpSp>
      <p:grpSp>
        <p:nvGrpSpPr>
          <p:cNvPr id="462857" name="Group 22"/>
          <p:cNvGrpSpPr>
            <a:grpSpLocks/>
          </p:cNvGrpSpPr>
          <p:nvPr/>
        </p:nvGrpSpPr>
        <p:grpSpPr bwMode="auto">
          <a:xfrm>
            <a:off x="827088" y="5641975"/>
            <a:ext cx="7696200" cy="779463"/>
            <a:chOff x="762000" y="5238601"/>
            <a:chExt cx="7696200" cy="779859"/>
          </a:xfrm>
        </p:grpSpPr>
        <p:sp>
          <p:nvSpPr>
            <p:cNvPr id="40" name="Freeform 39"/>
            <p:cNvSpPr/>
            <p:nvPr/>
          </p:nvSpPr>
          <p:spPr>
            <a:xfrm>
              <a:off x="3532187" y="5316429"/>
              <a:ext cx="4926013" cy="624204"/>
            </a:xfrm>
            <a:custGeom>
              <a:avLst/>
              <a:gdLst>
                <a:gd name="connsiteX0" fmla="*/ 103983 w 623887"/>
                <a:gd name="connsiteY0" fmla="*/ 0 h 4925568"/>
                <a:gd name="connsiteX1" fmla="*/ 519904 w 623887"/>
                <a:gd name="connsiteY1" fmla="*/ 0 h 4925568"/>
                <a:gd name="connsiteX2" fmla="*/ 593431 w 623887"/>
                <a:gd name="connsiteY2" fmla="*/ 30456 h 4925568"/>
                <a:gd name="connsiteX3" fmla="*/ 623887 w 623887"/>
                <a:gd name="connsiteY3" fmla="*/ 103983 h 4925568"/>
                <a:gd name="connsiteX4" fmla="*/ 623887 w 623887"/>
                <a:gd name="connsiteY4" fmla="*/ 4925568 h 4925568"/>
                <a:gd name="connsiteX5" fmla="*/ 623887 w 623887"/>
                <a:gd name="connsiteY5" fmla="*/ 4925568 h 4925568"/>
                <a:gd name="connsiteX6" fmla="*/ 623887 w 623887"/>
                <a:gd name="connsiteY6" fmla="*/ 4925568 h 4925568"/>
                <a:gd name="connsiteX7" fmla="*/ 0 w 623887"/>
                <a:gd name="connsiteY7" fmla="*/ 4925568 h 4925568"/>
                <a:gd name="connsiteX8" fmla="*/ 0 w 623887"/>
                <a:gd name="connsiteY8" fmla="*/ 4925568 h 4925568"/>
                <a:gd name="connsiteX9" fmla="*/ 0 w 623887"/>
                <a:gd name="connsiteY9" fmla="*/ 4925568 h 4925568"/>
                <a:gd name="connsiteX10" fmla="*/ 0 w 623887"/>
                <a:gd name="connsiteY10" fmla="*/ 103983 h 4925568"/>
                <a:gd name="connsiteX11" fmla="*/ 30456 w 623887"/>
                <a:gd name="connsiteY11" fmla="*/ 30456 h 4925568"/>
                <a:gd name="connsiteX12" fmla="*/ 103983 w 623887"/>
                <a:gd name="connsiteY12" fmla="*/ 0 h 492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3887" h="4925568">
                  <a:moveTo>
                    <a:pt x="623887" y="820945"/>
                  </a:moveTo>
                  <a:lnTo>
                    <a:pt x="623887" y="4104623"/>
                  </a:lnTo>
                  <a:cubicBezTo>
                    <a:pt x="623887" y="4322350"/>
                    <a:pt x="622499" y="4531156"/>
                    <a:pt x="620029" y="4685115"/>
                  </a:cubicBezTo>
                  <a:cubicBezTo>
                    <a:pt x="617559" y="4839075"/>
                    <a:pt x="614209" y="4925564"/>
                    <a:pt x="610716" y="4925564"/>
                  </a:cubicBezTo>
                  <a:lnTo>
                    <a:pt x="0" y="4925564"/>
                  </a:lnTo>
                  <a:lnTo>
                    <a:pt x="0" y="4925564"/>
                  </a:lnTo>
                  <a:lnTo>
                    <a:pt x="0" y="492556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610716" y="4"/>
                  </a:lnTo>
                  <a:cubicBezTo>
                    <a:pt x="614209" y="4"/>
                    <a:pt x="617559" y="86493"/>
                    <a:pt x="620029" y="240453"/>
                  </a:cubicBezTo>
                  <a:cubicBezTo>
                    <a:pt x="622499" y="394412"/>
                    <a:pt x="623887" y="603218"/>
                    <a:pt x="623887" y="820945"/>
                  </a:cubicBezTo>
                  <a:close/>
                </a:path>
              </a:pathLst>
            </a:custGeom>
            <a:solidFill>
              <a:srgbClr val="B9E0B2">
                <a:lumMod val="60000"/>
                <a:lumOff val="40000"/>
                <a:alpha val="90000"/>
              </a:srgbClr>
            </a:solidFill>
            <a:ln w="25400" cap="flat" cmpd="sng" algn="ctr">
              <a:solidFill>
                <a:sysClr val="window" lastClr="FFFFFF">
                  <a:alpha val="90000"/>
                </a:sysClr>
              </a:solidFill>
              <a:prstDash val="solid"/>
            </a:ln>
            <a:effectLst/>
          </p:spPr>
          <p:txBody>
            <a:bodyPr lIns="247651" tIns="154281" rIns="278106" bIns="154282" spcCol="1270" anchor="ctr"/>
            <a:lstStyle/>
            <a:p>
              <a:pPr marL="171450" lvl="1" indent="-171450" defTabSz="7112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4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+mn-cs"/>
                </a:rPr>
                <a:t>Drives SLA based management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762000" y="5238601"/>
              <a:ext cx="2770187" cy="779859"/>
            </a:xfrm>
            <a:custGeom>
              <a:avLst/>
              <a:gdLst>
                <a:gd name="connsiteX0" fmla="*/ 0 w 2770632"/>
                <a:gd name="connsiteY0" fmla="*/ 129979 h 779859"/>
                <a:gd name="connsiteX1" fmla="*/ 38070 w 2770632"/>
                <a:gd name="connsiteY1" fmla="*/ 38070 h 779859"/>
                <a:gd name="connsiteX2" fmla="*/ 129979 w 2770632"/>
                <a:gd name="connsiteY2" fmla="*/ 0 h 779859"/>
                <a:gd name="connsiteX3" fmla="*/ 2640653 w 2770632"/>
                <a:gd name="connsiteY3" fmla="*/ 0 h 779859"/>
                <a:gd name="connsiteX4" fmla="*/ 2732562 w 2770632"/>
                <a:gd name="connsiteY4" fmla="*/ 38070 h 779859"/>
                <a:gd name="connsiteX5" fmla="*/ 2770632 w 2770632"/>
                <a:gd name="connsiteY5" fmla="*/ 129979 h 779859"/>
                <a:gd name="connsiteX6" fmla="*/ 2770632 w 2770632"/>
                <a:gd name="connsiteY6" fmla="*/ 649880 h 779859"/>
                <a:gd name="connsiteX7" fmla="*/ 2732562 w 2770632"/>
                <a:gd name="connsiteY7" fmla="*/ 741789 h 779859"/>
                <a:gd name="connsiteX8" fmla="*/ 2640653 w 2770632"/>
                <a:gd name="connsiteY8" fmla="*/ 779859 h 779859"/>
                <a:gd name="connsiteX9" fmla="*/ 129979 w 2770632"/>
                <a:gd name="connsiteY9" fmla="*/ 779859 h 779859"/>
                <a:gd name="connsiteX10" fmla="*/ 38070 w 2770632"/>
                <a:gd name="connsiteY10" fmla="*/ 741789 h 779859"/>
                <a:gd name="connsiteX11" fmla="*/ 0 w 2770632"/>
                <a:gd name="connsiteY11" fmla="*/ 649880 h 779859"/>
                <a:gd name="connsiteX12" fmla="*/ 0 w 2770632"/>
                <a:gd name="connsiteY12" fmla="*/ 129979 h 77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0632" h="779859">
                  <a:moveTo>
                    <a:pt x="0" y="129979"/>
                  </a:moveTo>
                  <a:cubicBezTo>
                    <a:pt x="0" y="95506"/>
                    <a:pt x="13694" y="62446"/>
                    <a:pt x="38070" y="38070"/>
                  </a:cubicBezTo>
                  <a:cubicBezTo>
                    <a:pt x="62446" y="13694"/>
                    <a:pt x="95507" y="0"/>
                    <a:pt x="129979" y="0"/>
                  </a:cubicBezTo>
                  <a:lnTo>
                    <a:pt x="2640653" y="0"/>
                  </a:lnTo>
                  <a:cubicBezTo>
                    <a:pt x="2675126" y="0"/>
                    <a:pt x="2708186" y="13694"/>
                    <a:pt x="2732562" y="38070"/>
                  </a:cubicBezTo>
                  <a:cubicBezTo>
                    <a:pt x="2756938" y="62446"/>
                    <a:pt x="2770632" y="95507"/>
                    <a:pt x="2770632" y="129979"/>
                  </a:cubicBezTo>
                  <a:lnTo>
                    <a:pt x="2770632" y="649880"/>
                  </a:lnTo>
                  <a:cubicBezTo>
                    <a:pt x="2770632" y="684353"/>
                    <a:pt x="2756938" y="717413"/>
                    <a:pt x="2732562" y="741789"/>
                  </a:cubicBezTo>
                  <a:cubicBezTo>
                    <a:pt x="2708186" y="766165"/>
                    <a:pt x="2675126" y="779859"/>
                    <a:pt x="2640653" y="779859"/>
                  </a:cubicBezTo>
                  <a:lnTo>
                    <a:pt x="129979" y="779859"/>
                  </a:lnTo>
                  <a:cubicBezTo>
                    <a:pt x="95506" y="779859"/>
                    <a:pt x="62446" y="766165"/>
                    <a:pt x="38070" y="741789"/>
                  </a:cubicBezTo>
                  <a:cubicBezTo>
                    <a:pt x="13694" y="717413"/>
                    <a:pt x="0" y="684352"/>
                    <a:pt x="0" y="649880"/>
                  </a:cubicBezTo>
                  <a:lnTo>
                    <a:pt x="0" y="129979"/>
                  </a:lnTo>
                  <a:close/>
                </a:path>
              </a:pathLst>
            </a:custGeom>
            <a:solidFill>
              <a:srgbClr val="73C167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121890" tIns="79980" rIns="121890" bIns="79980" spcCol="1270" anchor="ctr"/>
            <a:lstStyle/>
            <a:p>
              <a:pPr algn="ctr" defTabSz="9779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Arial"/>
                  <a:cs typeface="+mn-cs"/>
                </a:rPr>
                <a:t>Predictability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ChangeArrowheads="1"/>
          </p:cNvSpPr>
          <p:nvPr/>
        </p:nvSpPr>
        <p:spPr bwMode="auto">
          <a:xfrm>
            <a:off x="6045200" y="1598613"/>
            <a:ext cx="2854325" cy="2209800"/>
          </a:xfrm>
          <a:prstGeom prst="rect">
            <a:avLst/>
          </a:prstGeom>
          <a:solidFill>
            <a:srgbClr val="0070C0"/>
          </a:solidFill>
          <a:ln w="8001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244475" y="3911600"/>
            <a:ext cx="2762250" cy="2397125"/>
          </a:xfrm>
          <a:prstGeom prst="rect">
            <a:avLst/>
          </a:prstGeom>
          <a:solidFill>
            <a:srgbClr val="0070C0"/>
          </a:solidFill>
          <a:ln w="8001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152400" y="617538"/>
            <a:ext cx="8839200" cy="325437"/>
          </a:xfrm>
          <a:prstGeom prst="rect">
            <a:avLst/>
          </a:prstGeom>
          <a:solidFill>
            <a:srgbClr val="00B050"/>
          </a:solidFill>
          <a:ln w="8001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PLATFORM COMPUTING – Best-in-class Grid Computing Solutions for Financial Services</a:t>
            </a:r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152400" y="1035050"/>
            <a:ext cx="8839200" cy="325438"/>
          </a:xfrm>
          <a:prstGeom prst="rect">
            <a:avLst/>
          </a:prstGeom>
          <a:solidFill>
            <a:srgbClr val="7030A0"/>
          </a:solidFill>
          <a:ln w="8001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en-US" sz="1100" b="1">
                <a:solidFill>
                  <a:schemeClr val="bg1"/>
                </a:solidFill>
              </a:rPr>
              <a:t>#2: SHARED GRID FOR ANALYTICS  - CUSTOMER EXAMPLE</a:t>
            </a: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152400" y="1035050"/>
            <a:ext cx="8839200" cy="5340350"/>
          </a:xfrm>
          <a:prstGeom prst="rect">
            <a:avLst/>
          </a:prstGeom>
          <a:noFill/>
          <a:ln w="28575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76225" y="1463675"/>
            <a:ext cx="5676900" cy="2352675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5" name="TextBox 14"/>
          <p:cNvSpPr txBox="1">
            <a:spLocks noChangeArrowheads="1"/>
          </p:cNvSpPr>
          <p:nvPr/>
        </p:nvSpPr>
        <p:spPr bwMode="auto">
          <a:xfrm>
            <a:off x="244475" y="1463675"/>
            <a:ext cx="35269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100" b="1" dirty="0" smtClean="0"/>
              <a:t>Technical </a:t>
            </a:r>
            <a:r>
              <a:rPr lang="en-US" sz="1100" b="1" dirty="0"/>
              <a:t>Compute &amp; Data Grid for Risk Analytics</a:t>
            </a: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244475" y="1644650"/>
            <a:ext cx="5616575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" indent="-91440">
              <a:buClr>
                <a:srgbClr val="00B050"/>
              </a:buClr>
              <a:buFont typeface="Arial" charset="0"/>
              <a:buChar char="•"/>
              <a:defRPr/>
            </a:pPr>
            <a:r>
              <a:rPr lang="en-US" altLang="ja-JP" sz="1050" dirty="0">
                <a:ea typeface="MS Mincho" pitchFamily="49" charset="-128"/>
              </a:rPr>
              <a:t>Over </a:t>
            </a:r>
            <a:r>
              <a:rPr lang="en-US" altLang="ja-JP" sz="1400" b="1" dirty="0">
                <a:ea typeface="MS Mincho" pitchFamily="49" charset="-128"/>
              </a:rPr>
              <a:t>200</a:t>
            </a:r>
            <a:r>
              <a:rPr lang="en-US" altLang="ja-JP" sz="1050" dirty="0">
                <a:ea typeface="MS Mincho" pitchFamily="49" charset="-128"/>
              </a:rPr>
              <a:t> different IB &amp; retail analytic applications on a shared infrastructure</a:t>
            </a:r>
          </a:p>
          <a:p>
            <a:pPr marL="91440" indent="-91440">
              <a:buClr>
                <a:srgbClr val="00B050"/>
              </a:buClr>
              <a:buFont typeface="Arial" charset="0"/>
              <a:buChar char="•"/>
              <a:defRPr/>
            </a:pPr>
            <a:r>
              <a:rPr lang="en-US" altLang="ja-JP" sz="1050" dirty="0">
                <a:ea typeface="MS Mincho" pitchFamily="49" charset="-128"/>
              </a:rPr>
              <a:t>Dynamic grid of </a:t>
            </a:r>
            <a:r>
              <a:rPr lang="en-US" altLang="ja-JP" sz="1400" b="1" dirty="0">
                <a:ea typeface="MS Mincho" pitchFamily="49" charset="-128"/>
              </a:rPr>
              <a:t>40,000</a:t>
            </a:r>
            <a:r>
              <a:rPr lang="en-US" altLang="ja-JP" sz="1100" dirty="0">
                <a:ea typeface="MS Mincho" pitchFamily="49" charset="-128"/>
              </a:rPr>
              <a:t> </a:t>
            </a:r>
            <a:r>
              <a:rPr lang="en-US" altLang="ja-JP" sz="1050" dirty="0">
                <a:ea typeface="MS Mincho" pitchFamily="49" charset="-128"/>
              </a:rPr>
              <a:t>cores with over 70% sustained global utilization</a:t>
            </a:r>
          </a:p>
          <a:p>
            <a:pPr marL="91440" indent="-91440">
              <a:buClr>
                <a:srgbClr val="00B050"/>
              </a:buClr>
              <a:buFont typeface="Arial" charset="0"/>
              <a:buChar char="•"/>
              <a:defRPr/>
            </a:pPr>
            <a:r>
              <a:rPr lang="en-US" altLang="ja-JP" sz="1050" dirty="0">
                <a:ea typeface="MS Mincho" pitchFamily="49" charset="-128"/>
              </a:rPr>
              <a:t>Extreme management efficiency – Administrator to host ratio of </a:t>
            </a:r>
            <a:r>
              <a:rPr lang="en-US" altLang="ja-JP" sz="1400" b="1" dirty="0">
                <a:ea typeface="MS Mincho" pitchFamily="49" charset="-128"/>
              </a:rPr>
              <a:t>1:400</a:t>
            </a:r>
            <a:endParaRPr lang="en-US" altLang="ja-JP" sz="1050" b="1" dirty="0">
              <a:ea typeface="MS Mincho" pitchFamily="49" charset="-128"/>
            </a:endParaRPr>
          </a:p>
          <a:p>
            <a:pPr marL="91440" indent="-91440">
              <a:buClr>
                <a:srgbClr val="00B050"/>
              </a:buClr>
              <a:buFont typeface="Arial" charset="0"/>
              <a:buChar char="•"/>
              <a:defRPr/>
            </a:pPr>
            <a:r>
              <a:rPr lang="en-US" altLang="ja-JP" sz="1050" dirty="0">
                <a:ea typeface="MS Mincho" pitchFamily="49" charset="-128"/>
              </a:rPr>
              <a:t>Task throughput – </a:t>
            </a:r>
            <a:r>
              <a:rPr lang="en-US" altLang="ja-JP" sz="1400" b="1" dirty="0">
                <a:ea typeface="MS Mincho" pitchFamily="49" charset="-128"/>
              </a:rPr>
              <a:t>400,000,000 </a:t>
            </a:r>
            <a:r>
              <a:rPr lang="en-US" altLang="ja-JP" sz="1050" dirty="0">
                <a:ea typeface="MS Mincho" pitchFamily="49" charset="-128"/>
              </a:rPr>
              <a:t>tasks / day</a:t>
            </a:r>
          </a:p>
          <a:p>
            <a:pPr marL="91440" indent="-91440">
              <a:buClr>
                <a:srgbClr val="00B050"/>
              </a:buClr>
              <a:buFont typeface="Arial" charset="0"/>
              <a:buChar char="•"/>
              <a:defRPr/>
            </a:pPr>
            <a:r>
              <a:rPr lang="en-US" altLang="ja-JP" sz="1400" b="1" dirty="0">
                <a:ea typeface="MS Mincho" pitchFamily="49" charset="-128"/>
              </a:rPr>
              <a:t>14</a:t>
            </a:r>
            <a:r>
              <a:rPr lang="en-US" altLang="ja-JP" sz="1050" dirty="0">
                <a:ea typeface="MS Mincho" pitchFamily="49" charset="-128"/>
              </a:rPr>
              <a:t> different line of business sharing the global HPC infrastructure</a:t>
            </a:r>
          </a:p>
          <a:p>
            <a:pPr marL="91440" indent="-91440">
              <a:buClr>
                <a:srgbClr val="00B050"/>
              </a:buClr>
              <a:buFont typeface="Arial" charset="0"/>
              <a:buChar char="•"/>
              <a:defRPr/>
            </a:pPr>
            <a:r>
              <a:rPr lang="en-US" altLang="ja-JP" sz="1050" dirty="0">
                <a:ea typeface="MS Mincho" pitchFamily="49" charset="-128"/>
              </a:rPr>
              <a:t>Guaranteed SLAs for each business unit, extensive resource sharing</a:t>
            </a:r>
          </a:p>
          <a:p>
            <a:pPr marL="91440" indent="-91440">
              <a:buClr>
                <a:srgbClr val="00B050"/>
              </a:buClr>
              <a:buFont typeface="Arial" charset="0"/>
              <a:buChar char="•"/>
              <a:defRPr/>
            </a:pPr>
            <a:r>
              <a:rPr lang="en-US" altLang="ja-JP" sz="1400" b="1" dirty="0">
                <a:ea typeface="MS Mincho" pitchFamily="49" charset="-128"/>
              </a:rPr>
              <a:t>4 </a:t>
            </a:r>
            <a:r>
              <a:rPr lang="en-US" altLang="ja-JP" sz="1050" dirty="0">
                <a:ea typeface="MS Mincho" pitchFamily="49" charset="-128"/>
              </a:rPr>
              <a:t>Data Centers with heterogeneous Linux &amp; Windows hosts, two locations in the U.S., London and Hong Kong. </a:t>
            </a:r>
          </a:p>
          <a:p>
            <a:pPr marL="91440" indent="-91440">
              <a:buClr>
                <a:srgbClr val="00B050"/>
              </a:buClr>
              <a:buFont typeface="Arial" charset="0"/>
              <a:buChar char="•"/>
              <a:defRPr/>
            </a:pPr>
            <a:r>
              <a:rPr lang="en-US" altLang="ja-JP" sz="1050" dirty="0">
                <a:ea typeface="MS Mincho" pitchFamily="49" charset="-128"/>
              </a:rPr>
              <a:t>Home grown risk, pricing apps, and commercial apps including SAS, Murex etc. </a:t>
            </a:r>
          </a:p>
          <a:p>
            <a:pPr marL="91440" indent="-91440">
              <a:buClr>
                <a:srgbClr val="00B050"/>
              </a:buClr>
              <a:buFont typeface="Arial" charset="0"/>
              <a:buChar char="•"/>
              <a:defRPr/>
            </a:pPr>
            <a:r>
              <a:rPr lang="en-US" altLang="ja-JP" sz="1050" dirty="0">
                <a:ea typeface="MS Mincho" pitchFamily="49" charset="-128"/>
              </a:rPr>
              <a:t>Heterogeneous workloads (Batch, SOA, plans to deploy Map Reduce)</a:t>
            </a:r>
          </a:p>
          <a:p>
            <a:pPr marL="91440" indent="-91440">
              <a:buClr>
                <a:srgbClr val="00B050"/>
              </a:buClr>
              <a:buFont typeface="Arial" charset="0"/>
              <a:buChar char="•"/>
              <a:defRPr/>
            </a:pPr>
            <a:r>
              <a:rPr lang="en-US" altLang="ja-JP" sz="1050" b="1" dirty="0">
                <a:ea typeface="MS Mincho" pitchFamily="49" charset="-128"/>
              </a:rPr>
              <a:t>Self service, reporting and chargeback</a:t>
            </a:r>
          </a:p>
        </p:txBody>
      </p:sp>
      <p:pic>
        <p:nvPicPr>
          <p:cNvPr id="1946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7275" y="1690688"/>
            <a:ext cx="2719388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4006850"/>
            <a:ext cx="26320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TextBox 29"/>
          <p:cNvSpPr txBox="1">
            <a:spLocks noChangeArrowheads="1"/>
          </p:cNvSpPr>
          <p:nvPr/>
        </p:nvSpPr>
        <p:spPr bwMode="auto">
          <a:xfrm>
            <a:off x="244475" y="5848350"/>
            <a:ext cx="276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000">
                <a:solidFill>
                  <a:schemeClr val="bg1"/>
                </a:solidFill>
              </a:rPr>
              <a:t>Real-time monitoring &amp; management of hosts: complete visibility to all global assets</a:t>
            </a:r>
          </a:p>
        </p:txBody>
      </p:sp>
      <p:sp>
        <p:nvSpPr>
          <p:cNvPr id="19470" name="Rectangle 11"/>
          <p:cNvSpPr>
            <a:spLocks noChangeArrowheads="1"/>
          </p:cNvSpPr>
          <p:nvPr/>
        </p:nvSpPr>
        <p:spPr bwMode="auto">
          <a:xfrm>
            <a:off x="3098800" y="3911600"/>
            <a:ext cx="2854325" cy="2397125"/>
          </a:xfrm>
          <a:prstGeom prst="rect">
            <a:avLst/>
          </a:prstGeom>
          <a:solidFill>
            <a:srgbClr val="0070C0"/>
          </a:solidFill>
          <a:ln w="8001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9471" name="TextBox 32"/>
          <p:cNvSpPr txBox="1">
            <a:spLocks noChangeArrowheads="1"/>
          </p:cNvSpPr>
          <p:nvPr/>
        </p:nvSpPr>
        <p:spPr bwMode="auto">
          <a:xfrm>
            <a:off x="3098800" y="5848350"/>
            <a:ext cx="2578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000">
                <a:solidFill>
                  <a:schemeClr val="bg1"/>
                </a:solidFill>
              </a:rPr>
              <a:t>Global resource plan for risk and associated applications enterprise-wide</a:t>
            </a:r>
          </a:p>
        </p:txBody>
      </p:sp>
      <p:pic>
        <p:nvPicPr>
          <p:cNvPr id="194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875" y="4006850"/>
            <a:ext cx="26955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3" name="Rectangle 11"/>
          <p:cNvSpPr>
            <a:spLocks noChangeArrowheads="1"/>
          </p:cNvSpPr>
          <p:nvPr/>
        </p:nvSpPr>
        <p:spPr bwMode="auto">
          <a:xfrm>
            <a:off x="6045200" y="3911600"/>
            <a:ext cx="2854325" cy="2397125"/>
          </a:xfrm>
          <a:prstGeom prst="rect">
            <a:avLst/>
          </a:prstGeom>
          <a:solidFill>
            <a:srgbClr val="0070C0"/>
          </a:solidFill>
          <a:ln w="8001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9474" name="TextBox 35"/>
          <p:cNvSpPr txBox="1">
            <a:spLocks noChangeArrowheads="1"/>
          </p:cNvSpPr>
          <p:nvPr/>
        </p:nvSpPr>
        <p:spPr bwMode="auto">
          <a:xfrm>
            <a:off x="6045200" y="5848350"/>
            <a:ext cx="294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000">
                <a:solidFill>
                  <a:schemeClr val="bg1"/>
                </a:solidFill>
              </a:rPr>
              <a:t>Flexible resource allocations for LOBs &amp; applications by data center &amp; functional domain</a:t>
            </a:r>
          </a:p>
        </p:txBody>
      </p:sp>
      <p:pic>
        <p:nvPicPr>
          <p:cNvPr id="1947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6638" y="4006850"/>
            <a:ext cx="26987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6" name="TextBox 39"/>
          <p:cNvSpPr txBox="1">
            <a:spLocks noChangeArrowheads="1"/>
          </p:cNvSpPr>
          <p:nvPr/>
        </p:nvSpPr>
        <p:spPr bwMode="auto">
          <a:xfrm>
            <a:off x="6045200" y="3408363"/>
            <a:ext cx="2811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000">
                <a:solidFill>
                  <a:schemeClr val="bg1"/>
                </a:solidFill>
              </a:rPr>
              <a:t>Single global view of resource sharing among LOBS &amp; applications across al geographies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itle 1"/>
          <p:cNvSpPr>
            <a:spLocks noGrp="1"/>
          </p:cNvSpPr>
          <p:nvPr>
            <p:ph type="title"/>
          </p:nvPr>
        </p:nvSpPr>
        <p:spPr>
          <a:xfrm>
            <a:off x="457200" y="536028"/>
            <a:ext cx="8229600" cy="88161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IBM Platform Symphony</a:t>
            </a:r>
            <a:endParaRPr lang="en-US" sz="2000" dirty="0" smtClean="0">
              <a:solidFill>
                <a:srgbClr val="73C167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92514" name="Text Placeholder 4"/>
          <p:cNvSpPr txBox="1">
            <a:spLocks/>
          </p:cNvSpPr>
          <p:nvPr/>
        </p:nvSpPr>
        <p:spPr bwMode="auto">
          <a:xfrm>
            <a:off x="835025" y="887686"/>
            <a:ext cx="79200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 dirty="0">
                <a:solidFill>
                  <a:srgbClr val="73C167"/>
                </a:solidFill>
              </a:rPr>
              <a:t>Compute and data intensive workloads</a:t>
            </a:r>
          </a:p>
        </p:txBody>
      </p:sp>
      <p:sp>
        <p:nvSpPr>
          <p:cNvPr id="119" name="Rectangle 3"/>
          <p:cNvSpPr/>
          <p:nvPr/>
        </p:nvSpPr>
        <p:spPr>
          <a:xfrm>
            <a:off x="834710" y="5157937"/>
            <a:ext cx="7507034" cy="587237"/>
          </a:xfrm>
          <a:prstGeom prst="rect">
            <a:avLst/>
          </a:prstGeom>
          <a:solidFill>
            <a:srgbClr val="4F81B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Resource Orchestrator</a:t>
            </a:r>
          </a:p>
        </p:txBody>
      </p:sp>
      <p:grpSp>
        <p:nvGrpSpPr>
          <p:cNvPr id="192518" name="Group 14"/>
          <p:cNvGrpSpPr>
            <a:grpSpLocks/>
          </p:cNvGrpSpPr>
          <p:nvPr/>
        </p:nvGrpSpPr>
        <p:grpSpPr bwMode="auto">
          <a:xfrm>
            <a:off x="942975" y="3157538"/>
            <a:ext cx="7456488" cy="1943100"/>
            <a:chOff x="1910332" y="3299951"/>
            <a:chExt cx="5419794" cy="1412354"/>
          </a:xfrm>
        </p:grpSpPr>
        <p:pic>
          <p:nvPicPr>
            <p:cNvPr id="192728" name="Picture 2" descr="F:\Platform\iconology\green_server_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2734" y="3314120"/>
              <a:ext cx="1342435" cy="706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2729" name="Picture 2" descr="F:\Platform\iconology\green_server_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4067" y="3314119"/>
              <a:ext cx="1342435" cy="706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2730" name="Picture 2" descr="F:\Platform\iconology\green_server_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97984" y="4006128"/>
              <a:ext cx="1342435" cy="706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2731" name="Picture 2" descr="F:\Platform\iconology\green_server_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9317" y="4006127"/>
              <a:ext cx="1342435" cy="706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2732" name="Picture 2" descr="F:\Platform\iconology\green_server_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87691" y="3309340"/>
              <a:ext cx="1342435" cy="706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2733" name="Picture 2" descr="F:\Platform\iconology\green_server_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82941" y="4001348"/>
              <a:ext cx="1342435" cy="706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2734" name="Picture 2" descr="F:\Platform\iconology\green_server_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15082" y="3299951"/>
              <a:ext cx="1342435" cy="706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2735" name="Picture 2" descr="F:\Platform\iconology\green_server_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10332" y="3991959"/>
              <a:ext cx="1342435" cy="706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2519" name="Group 13"/>
          <p:cNvGrpSpPr>
            <a:grpSpLocks/>
          </p:cNvGrpSpPr>
          <p:nvPr/>
        </p:nvGrpSpPr>
        <p:grpSpPr bwMode="auto">
          <a:xfrm>
            <a:off x="1098550" y="3175000"/>
            <a:ext cx="377825" cy="395288"/>
            <a:chOff x="834710" y="2254156"/>
            <a:chExt cx="378883" cy="395133"/>
          </a:xfrm>
        </p:grpSpPr>
        <p:sp>
          <p:nvSpPr>
            <p:cNvPr id="3" name="Rectangle 2"/>
            <p:cNvSpPr/>
            <p:nvPr/>
          </p:nvSpPr>
          <p:spPr>
            <a:xfrm>
              <a:off x="834710" y="2390627"/>
              <a:ext cx="237200" cy="2586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pic>
          <p:nvPicPr>
            <p:cNvPr id="192727" name="Picture 10" descr="C:\Users\Gord\AppData\Local\Microsoft\Windows\Temporary Internet Files\Content.IE5\1AEF1FE6\MC900434742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8670" y="2254156"/>
              <a:ext cx="274923" cy="274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" name="Rectangle 3"/>
          <p:cNvSpPr/>
          <p:nvPr/>
        </p:nvSpPr>
        <p:spPr>
          <a:xfrm>
            <a:off x="842391" y="2506752"/>
            <a:ext cx="7583290" cy="587237"/>
          </a:xfrm>
          <a:prstGeom prst="rect">
            <a:avLst/>
          </a:prstGeom>
          <a:solidFill>
            <a:srgbClr val="4F81B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Platform Symphony Workload Manager</a:t>
            </a:r>
          </a:p>
        </p:txBody>
      </p:sp>
      <p:grpSp>
        <p:nvGrpSpPr>
          <p:cNvPr id="192523" name="Group 174"/>
          <p:cNvGrpSpPr>
            <a:grpSpLocks/>
          </p:cNvGrpSpPr>
          <p:nvPr/>
        </p:nvGrpSpPr>
        <p:grpSpPr bwMode="auto">
          <a:xfrm>
            <a:off x="1552575" y="3189288"/>
            <a:ext cx="377825" cy="395287"/>
            <a:chOff x="834710" y="2254156"/>
            <a:chExt cx="378883" cy="395133"/>
          </a:xfrm>
        </p:grpSpPr>
        <p:sp>
          <p:nvSpPr>
            <p:cNvPr id="176" name="Rectangle 175"/>
            <p:cNvSpPr/>
            <p:nvPr/>
          </p:nvSpPr>
          <p:spPr>
            <a:xfrm>
              <a:off x="834710" y="2390628"/>
              <a:ext cx="237200" cy="2586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pic>
          <p:nvPicPr>
            <p:cNvPr id="192725" name="Picture 10" descr="C:\Users\Gord\AppData\Local\Microsoft\Windows\Temporary Internet Files\Content.IE5\1AEF1FE6\MC900434742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8670" y="2254156"/>
              <a:ext cx="274923" cy="274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2524" name="Group 177"/>
          <p:cNvGrpSpPr>
            <a:grpSpLocks/>
          </p:cNvGrpSpPr>
          <p:nvPr/>
        </p:nvGrpSpPr>
        <p:grpSpPr bwMode="auto">
          <a:xfrm>
            <a:off x="1989138" y="3186113"/>
            <a:ext cx="379412" cy="395287"/>
            <a:chOff x="834710" y="2254156"/>
            <a:chExt cx="378883" cy="395133"/>
          </a:xfrm>
        </p:grpSpPr>
        <p:sp>
          <p:nvSpPr>
            <p:cNvPr id="179" name="Rectangle 178"/>
            <p:cNvSpPr/>
            <p:nvPr/>
          </p:nvSpPr>
          <p:spPr>
            <a:xfrm>
              <a:off x="834710" y="2390628"/>
              <a:ext cx="237793" cy="2586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pic>
          <p:nvPicPr>
            <p:cNvPr id="192723" name="Picture 10" descr="C:\Users\Gord\AppData\Local\Microsoft\Windows\Temporary Internet Files\Content.IE5\1AEF1FE6\MC900434742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8670" y="2254156"/>
              <a:ext cx="274923" cy="274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2525" name="Group 180"/>
          <p:cNvGrpSpPr>
            <a:grpSpLocks/>
          </p:cNvGrpSpPr>
          <p:nvPr/>
        </p:nvGrpSpPr>
        <p:grpSpPr bwMode="auto">
          <a:xfrm>
            <a:off x="2443163" y="3182938"/>
            <a:ext cx="379412" cy="395287"/>
            <a:chOff x="834710" y="2254156"/>
            <a:chExt cx="378883" cy="395133"/>
          </a:xfrm>
        </p:grpSpPr>
        <p:sp>
          <p:nvSpPr>
            <p:cNvPr id="182" name="Rectangle 181"/>
            <p:cNvSpPr/>
            <p:nvPr/>
          </p:nvSpPr>
          <p:spPr>
            <a:xfrm>
              <a:off x="834710" y="2390628"/>
              <a:ext cx="237793" cy="2586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pic>
          <p:nvPicPr>
            <p:cNvPr id="192721" name="Picture 10" descr="C:\Users\Gord\AppData\Local\Microsoft\Windows\Temporary Internet Files\Content.IE5\1AEF1FE6\MC900434742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8670" y="2254156"/>
              <a:ext cx="274923" cy="274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2526" name="Group 183"/>
          <p:cNvGrpSpPr>
            <a:grpSpLocks/>
          </p:cNvGrpSpPr>
          <p:nvPr/>
        </p:nvGrpSpPr>
        <p:grpSpPr bwMode="auto">
          <a:xfrm>
            <a:off x="3009900" y="3189288"/>
            <a:ext cx="379413" cy="395287"/>
            <a:chOff x="834710" y="2254156"/>
            <a:chExt cx="378883" cy="395133"/>
          </a:xfrm>
        </p:grpSpPr>
        <p:sp>
          <p:nvSpPr>
            <p:cNvPr id="185" name="Rectangle 184"/>
            <p:cNvSpPr/>
            <p:nvPr/>
          </p:nvSpPr>
          <p:spPr>
            <a:xfrm>
              <a:off x="834710" y="2390628"/>
              <a:ext cx="237792" cy="2586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pic>
          <p:nvPicPr>
            <p:cNvPr id="192719" name="Picture 10" descr="C:\Users\Gord\AppData\Local\Microsoft\Windows\Temporary Internet Files\Content.IE5\1AEF1FE6\MC900434742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8670" y="2254156"/>
              <a:ext cx="274923" cy="274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3" name="Rectangle 202"/>
          <p:cNvSpPr/>
          <p:nvPr/>
        </p:nvSpPr>
        <p:spPr>
          <a:xfrm>
            <a:off x="3455988" y="3305175"/>
            <a:ext cx="236537" cy="2587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A</a:t>
            </a:r>
          </a:p>
        </p:txBody>
      </p:sp>
      <p:grpSp>
        <p:nvGrpSpPr>
          <p:cNvPr id="192528" name="Group 208"/>
          <p:cNvGrpSpPr>
            <a:grpSpLocks/>
          </p:cNvGrpSpPr>
          <p:nvPr/>
        </p:nvGrpSpPr>
        <p:grpSpPr bwMode="auto">
          <a:xfrm>
            <a:off x="1103313" y="3594100"/>
            <a:ext cx="379412" cy="395288"/>
            <a:chOff x="834710" y="2254156"/>
            <a:chExt cx="378883" cy="395133"/>
          </a:xfrm>
        </p:grpSpPr>
        <p:sp>
          <p:nvSpPr>
            <p:cNvPr id="210" name="Rectangle 209"/>
            <p:cNvSpPr/>
            <p:nvPr/>
          </p:nvSpPr>
          <p:spPr>
            <a:xfrm>
              <a:off x="834710" y="2390627"/>
              <a:ext cx="237793" cy="2586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pic>
          <p:nvPicPr>
            <p:cNvPr id="192717" name="Picture 10" descr="C:\Users\Gord\AppData\Local\Microsoft\Windows\Temporary Internet Files\Content.IE5\1AEF1FE6\MC900434742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8670" y="2254156"/>
              <a:ext cx="274923" cy="274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2529" name="Group 211"/>
          <p:cNvGrpSpPr>
            <a:grpSpLocks/>
          </p:cNvGrpSpPr>
          <p:nvPr/>
        </p:nvGrpSpPr>
        <p:grpSpPr bwMode="auto">
          <a:xfrm>
            <a:off x="1557338" y="3608388"/>
            <a:ext cx="379412" cy="395287"/>
            <a:chOff x="834710" y="2254156"/>
            <a:chExt cx="378883" cy="395133"/>
          </a:xfrm>
        </p:grpSpPr>
        <p:sp>
          <p:nvSpPr>
            <p:cNvPr id="213" name="Rectangle 212"/>
            <p:cNvSpPr/>
            <p:nvPr/>
          </p:nvSpPr>
          <p:spPr>
            <a:xfrm>
              <a:off x="834710" y="2390628"/>
              <a:ext cx="237793" cy="2586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pic>
          <p:nvPicPr>
            <p:cNvPr id="192715" name="Picture 10" descr="C:\Users\Gord\AppData\Local\Microsoft\Windows\Temporary Internet Files\Content.IE5\1AEF1FE6\MC900434742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8670" y="2254156"/>
              <a:ext cx="274923" cy="274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2530" name="Group 216"/>
          <p:cNvGrpSpPr>
            <a:grpSpLocks/>
          </p:cNvGrpSpPr>
          <p:nvPr/>
        </p:nvGrpSpPr>
        <p:grpSpPr bwMode="auto">
          <a:xfrm>
            <a:off x="1995488" y="3605213"/>
            <a:ext cx="377825" cy="395287"/>
            <a:chOff x="834710" y="2254156"/>
            <a:chExt cx="378883" cy="395133"/>
          </a:xfrm>
        </p:grpSpPr>
        <p:sp>
          <p:nvSpPr>
            <p:cNvPr id="218" name="Rectangle 217"/>
            <p:cNvSpPr/>
            <p:nvPr/>
          </p:nvSpPr>
          <p:spPr>
            <a:xfrm>
              <a:off x="834710" y="2390628"/>
              <a:ext cx="237199" cy="2586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pic>
          <p:nvPicPr>
            <p:cNvPr id="192713" name="Picture 10" descr="C:\Users\Gord\AppData\Local\Microsoft\Windows\Temporary Internet Files\Content.IE5\1AEF1FE6\MC900434742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8670" y="2254156"/>
              <a:ext cx="274923" cy="274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2531" name="Group 221"/>
          <p:cNvGrpSpPr>
            <a:grpSpLocks/>
          </p:cNvGrpSpPr>
          <p:nvPr/>
        </p:nvGrpSpPr>
        <p:grpSpPr bwMode="auto">
          <a:xfrm>
            <a:off x="2449513" y="3603625"/>
            <a:ext cx="379412" cy="393700"/>
            <a:chOff x="834710" y="2254156"/>
            <a:chExt cx="378883" cy="395133"/>
          </a:xfrm>
        </p:grpSpPr>
        <p:sp>
          <p:nvSpPr>
            <p:cNvPr id="224" name="Rectangle 223"/>
            <p:cNvSpPr/>
            <p:nvPr/>
          </p:nvSpPr>
          <p:spPr>
            <a:xfrm>
              <a:off x="834710" y="2391178"/>
              <a:ext cx="237793" cy="25811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pic>
          <p:nvPicPr>
            <p:cNvPr id="192711" name="Picture 10" descr="C:\Users\Gord\AppData\Local\Microsoft\Windows\Temporary Internet Files\Content.IE5\1AEF1FE6\MC900434742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8670" y="2254156"/>
              <a:ext cx="274923" cy="274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2532" name="Group 225"/>
          <p:cNvGrpSpPr>
            <a:grpSpLocks/>
          </p:cNvGrpSpPr>
          <p:nvPr/>
        </p:nvGrpSpPr>
        <p:grpSpPr bwMode="auto">
          <a:xfrm>
            <a:off x="3016250" y="3608388"/>
            <a:ext cx="377825" cy="395287"/>
            <a:chOff x="834710" y="2254156"/>
            <a:chExt cx="378883" cy="395133"/>
          </a:xfrm>
        </p:grpSpPr>
        <p:sp>
          <p:nvSpPr>
            <p:cNvPr id="227" name="Rectangle 226"/>
            <p:cNvSpPr/>
            <p:nvPr/>
          </p:nvSpPr>
          <p:spPr>
            <a:xfrm>
              <a:off x="834710" y="2390628"/>
              <a:ext cx="237200" cy="2586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pic>
          <p:nvPicPr>
            <p:cNvPr id="192709" name="Picture 10" descr="C:\Users\Gord\AppData\Local\Microsoft\Windows\Temporary Internet Files\Content.IE5\1AEF1FE6\MC900434742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8670" y="2254156"/>
              <a:ext cx="274923" cy="274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2533" name="Group 228"/>
          <p:cNvGrpSpPr>
            <a:grpSpLocks/>
          </p:cNvGrpSpPr>
          <p:nvPr/>
        </p:nvGrpSpPr>
        <p:grpSpPr bwMode="auto">
          <a:xfrm>
            <a:off x="3460750" y="3614738"/>
            <a:ext cx="379413" cy="395287"/>
            <a:chOff x="834710" y="2254156"/>
            <a:chExt cx="378883" cy="395133"/>
          </a:xfrm>
        </p:grpSpPr>
        <p:sp>
          <p:nvSpPr>
            <p:cNvPr id="232" name="Rectangle 231"/>
            <p:cNvSpPr/>
            <p:nvPr/>
          </p:nvSpPr>
          <p:spPr>
            <a:xfrm>
              <a:off x="834710" y="2390628"/>
              <a:ext cx="237792" cy="25866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pic>
          <p:nvPicPr>
            <p:cNvPr id="192707" name="Picture 10" descr="C:\Users\Gord\AppData\Local\Microsoft\Windows\Temporary Internet Files\Content.IE5\1AEF1FE6\MC900434742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8670" y="2254156"/>
              <a:ext cx="274923" cy="274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2534" name="TextBox 15"/>
          <p:cNvSpPr txBox="1">
            <a:spLocks noChangeArrowheads="1"/>
          </p:cNvSpPr>
          <p:nvPr/>
        </p:nvSpPr>
        <p:spPr bwMode="auto">
          <a:xfrm>
            <a:off x="833438" y="1389063"/>
            <a:ext cx="287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400" b="1"/>
              <a:t>Compute intensive applications</a:t>
            </a:r>
          </a:p>
        </p:txBody>
      </p:sp>
      <p:sp>
        <p:nvSpPr>
          <p:cNvPr id="192535" name="TextBox 233"/>
          <p:cNvSpPr txBox="1">
            <a:spLocks noChangeArrowheads="1"/>
          </p:cNvSpPr>
          <p:nvPr/>
        </p:nvSpPr>
        <p:spPr bwMode="auto">
          <a:xfrm>
            <a:off x="5880100" y="1389063"/>
            <a:ext cx="2487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400" b="1"/>
              <a:t>Data intensive applications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547688" y="1874838"/>
            <a:ext cx="8001000" cy="439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92537" name="Picture 274" descr="MCj043394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8963" y="1697038"/>
            <a:ext cx="6175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38" name="Picture 275" descr="MCj043394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0238" y="1697038"/>
            <a:ext cx="6175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" name="Rectangle 276"/>
          <p:cNvSpPr/>
          <p:nvPr/>
        </p:nvSpPr>
        <p:spPr>
          <a:xfrm>
            <a:off x="2547938" y="1922463"/>
            <a:ext cx="236537" cy="25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6624638" y="1876425"/>
            <a:ext cx="238125" cy="2587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192541" name="Group 103"/>
          <p:cNvGrpSpPr>
            <a:grpSpLocks/>
          </p:cNvGrpSpPr>
          <p:nvPr/>
        </p:nvGrpSpPr>
        <p:grpSpPr bwMode="auto">
          <a:xfrm>
            <a:off x="4362450" y="4168775"/>
            <a:ext cx="325438" cy="795338"/>
            <a:chOff x="4715909" y="1424938"/>
            <a:chExt cx="324670" cy="796154"/>
          </a:xfrm>
        </p:grpSpPr>
        <p:grpSp>
          <p:nvGrpSpPr>
            <p:cNvPr id="192700" name="Group 281"/>
            <p:cNvGrpSpPr>
              <a:grpSpLocks/>
            </p:cNvGrpSpPr>
            <p:nvPr/>
          </p:nvGrpSpPr>
          <p:grpSpPr bwMode="auto">
            <a:xfrm>
              <a:off x="4715909" y="1424938"/>
              <a:ext cx="318912" cy="410852"/>
              <a:chOff x="8549043" y="2648311"/>
              <a:chExt cx="318912" cy="410852"/>
            </a:xfrm>
          </p:grpSpPr>
          <p:sp>
            <p:nvSpPr>
              <p:cNvPr id="283" name="Rectangle 282"/>
              <p:cNvSpPr/>
              <p:nvPr/>
            </p:nvSpPr>
            <p:spPr>
              <a:xfrm>
                <a:off x="8549043" y="2800867"/>
                <a:ext cx="235980" cy="25902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CA" sz="14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284" name="Flowchart: Magnetic Disk 283"/>
              <p:cNvSpPr/>
              <p:nvPr/>
            </p:nvSpPr>
            <p:spPr>
              <a:xfrm>
                <a:off x="8685246" y="2648311"/>
                <a:ext cx="182132" cy="190695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grpSp>
          <p:nvGrpSpPr>
            <p:cNvPr id="192701" name="Group 284"/>
            <p:cNvGrpSpPr>
              <a:grpSpLocks/>
            </p:cNvGrpSpPr>
            <p:nvPr/>
          </p:nvGrpSpPr>
          <p:grpSpPr bwMode="auto">
            <a:xfrm>
              <a:off x="4721667" y="1810240"/>
              <a:ext cx="318912" cy="410852"/>
              <a:chOff x="8549043" y="2648311"/>
              <a:chExt cx="318912" cy="410852"/>
            </a:xfrm>
          </p:grpSpPr>
          <p:sp>
            <p:nvSpPr>
              <p:cNvPr id="286" name="Rectangle 285"/>
              <p:cNvSpPr/>
              <p:nvPr/>
            </p:nvSpPr>
            <p:spPr>
              <a:xfrm>
                <a:off x="8549620" y="2800135"/>
                <a:ext cx="235980" cy="25902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CA" sz="14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287" name="Flowchart: Magnetic Disk 286"/>
              <p:cNvSpPr/>
              <p:nvPr/>
            </p:nvSpPr>
            <p:spPr>
              <a:xfrm>
                <a:off x="8685823" y="2647578"/>
                <a:ext cx="182132" cy="190695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</p:grpSp>
      <p:grpSp>
        <p:nvGrpSpPr>
          <p:cNvPr id="192542" name="Group 287"/>
          <p:cNvGrpSpPr>
            <a:grpSpLocks/>
          </p:cNvGrpSpPr>
          <p:nvPr/>
        </p:nvGrpSpPr>
        <p:grpSpPr bwMode="auto">
          <a:xfrm>
            <a:off x="4876800" y="4152900"/>
            <a:ext cx="325438" cy="795338"/>
            <a:chOff x="4310960" y="4155076"/>
            <a:chExt cx="324670" cy="796154"/>
          </a:xfrm>
        </p:grpSpPr>
        <p:grpSp>
          <p:nvGrpSpPr>
            <p:cNvPr id="192694" name="Group 288"/>
            <p:cNvGrpSpPr>
              <a:grpSpLocks/>
            </p:cNvGrpSpPr>
            <p:nvPr/>
          </p:nvGrpSpPr>
          <p:grpSpPr bwMode="auto">
            <a:xfrm>
              <a:off x="4310960" y="4155076"/>
              <a:ext cx="318912" cy="410852"/>
              <a:chOff x="8549043" y="2648311"/>
              <a:chExt cx="318912" cy="410852"/>
            </a:xfrm>
          </p:grpSpPr>
          <p:sp>
            <p:nvSpPr>
              <p:cNvPr id="299" name="Rectangle 298"/>
              <p:cNvSpPr/>
              <p:nvPr/>
            </p:nvSpPr>
            <p:spPr>
              <a:xfrm>
                <a:off x="8549043" y="2800867"/>
                <a:ext cx="235980" cy="25902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CA" sz="14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307" name="Flowchart: Magnetic Disk 306"/>
              <p:cNvSpPr/>
              <p:nvPr/>
            </p:nvSpPr>
            <p:spPr>
              <a:xfrm>
                <a:off x="8685246" y="2648311"/>
                <a:ext cx="182132" cy="190695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grpSp>
          <p:nvGrpSpPr>
            <p:cNvPr id="192695" name="Group 289"/>
            <p:cNvGrpSpPr>
              <a:grpSpLocks/>
            </p:cNvGrpSpPr>
            <p:nvPr/>
          </p:nvGrpSpPr>
          <p:grpSpPr bwMode="auto">
            <a:xfrm>
              <a:off x="4316718" y="4540378"/>
              <a:ext cx="318912" cy="410852"/>
              <a:chOff x="8549043" y="2648311"/>
              <a:chExt cx="318912" cy="410852"/>
            </a:xfrm>
          </p:grpSpPr>
          <p:sp>
            <p:nvSpPr>
              <p:cNvPr id="291" name="Rectangle 290"/>
              <p:cNvSpPr/>
              <p:nvPr/>
            </p:nvSpPr>
            <p:spPr>
              <a:xfrm>
                <a:off x="8549620" y="2800135"/>
                <a:ext cx="235980" cy="25902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CA" sz="14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298" name="Flowchart: Magnetic Disk 297"/>
              <p:cNvSpPr/>
              <p:nvPr/>
            </p:nvSpPr>
            <p:spPr>
              <a:xfrm>
                <a:off x="8685823" y="2647578"/>
                <a:ext cx="182132" cy="190695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</p:grpSp>
      <p:grpSp>
        <p:nvGrpSpPr>
          <p:cNvPr id="192543" name="Group 307"/>
          <p:cNvGrpSpPr>
            <a:grpSpLocks/>
          </p:cNvGrpSpPr>
          <p:nvPr/>
        </p:nvGrpSpPr>
        <p:grpSpPr bwMode="auto">
          <a:xfrm>
            <a:off x="5322888" y="4157663"/>
            <a:ext cx="325437" cy="796925"/>
            <a:chOff x="4310960" y="4155076"/>
            <a:chExt cx="324670" cy="796154"/>
          </a:xfrm>
        </p:grpSpPr>
        <p:grpSp>
          <p:nvGrpSpPr>
            <p:cNvPr id="192688" name="Group 308"/>
            <p:cNvGrpSpPr>
              <a:grpSpLocks/>
            </p:cNvGrpSpPr>
            <p:nvPr/>
          </p:nvGrpSpPr>
          <p:grpSpPr bwMode="auto">
            <a:xfrm>
              <a:off x="4310960" y="4155076"/>
              <a:ext cx="318912" cy="410852"/>
              <a:chOff x="8549043" y="2648311"/>
              <a:chExt cx="318912" cy="410852"/>
            </a:xfrm>
          </p:grpSpPr>
          <p:sp>
            <p:nvSpPr>
              <p:cNvPr id="313" name="Rectangle 312"/>
              <p:cNvSpPr/>
              <p:nvPr/>
            </p:nvSpPr>
            <p:spPr>
              <a:xfrm>
                <a:off x="8549043" y="2800564"/>
                <a:ext cx="235980" cy="2585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CA" sz="14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314" name="Flowchart: Magnetic Disk 313"/>
              <p:cNvSpPr/>
              <p:nvPr/>
            </p:nvSpPr>
            <p:spPr>
              <a:xfrm>
                <a:off x="8685246" y="2648311"/>
                <a:ext cx="182132" cy="1903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grpSp>
          <p:nvGrpSpPr>
            <p:cNvPr id="192689" name="Group 309"/>
            <p:cNvGrpSpPr>
              <a:grpSpLocks/>
            </p:cNvGrpSpPr>
            <p:nvPr/>
          </p:nvGrpSpPr>
          <p:grpSpPr bwMode="auto">
            <a:xfrm>
              <a:off x="4316718" y="4540378"/>
              <a:ext cx="318912" cy="410852"/>
              <a:chOff x="8549043" y="2648311"/>
              <a:chExt cx="318912" cy="410852"/>
            </a:xfrm>
          </p:grpSpPr>
          <p:sp>
            <p:nvSpPr>
              <p:cNvPr id="311" name="Rectangle 310"/>
              <p:cNvSpPr/>
              <p:nvPr/>
            </p:nvSpPr>
            <p:spPr>
              <a:xfrm>
                <a:off x="8549620" y="2800650"/>
                <a:ext cx="235980" cy="258513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CA" sz="14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312" name="Flowchart: Magnetic Disk 311"/>
              <p:cNvSpPr/>
              <p:nvPr/>
            </p:nvSpPr>
            <p:spPr>
              <a:xfrm>
                <a:off x="8685823" y="2648398"/>
                <a:ext cx="182132" cy="1903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</p:grpSp>
      <p:grpSp>
        <p:nvGrpSpPr>
          <p:cNvPr id="192544" name="Group 314"/>
          <p:cNvGrpSpPr>
            <a:grpSpLocks/>
          </p:cNvGrpSpPr>
          <p:nvPr/>
        </p:nvGrpSpPr>
        <p:grpSpPr bwMode="auto">
          <a:xfrm>
            <a:off x="5786438" y="4164013"/>
            <a:ext cx="323850" cy="795337"/>
            <a:chOff x="4310960" y="4155076"/>
            <a:chExt cx="324670" cy="796154"/>
          </a:xfrm>
        </p:grpSpPr>
        <p:grpSp>
          <p:nvGrpSpPr>
            <p:cNvPr id="192682" name="Group 315"/>
            <p:cNvGrpSpPr>
              <a:grpSpLocks/>
            </p:cNvGrpSpPr>
            <p:nvPr/>
          </p:nvGrpSpPr>
          <p:grpSpPr bwMode="auto">
            <a:xfrm>
              <a:off x="4310960" y="4155076"/>
              <a:ext cx="318912" cy="410852"/>
              <a:chOff x="8549043" y="2648311"/>
              <a:chExt cx="318912" cy="410852"/>
            </a:xfrm>
          </p:grpSpPr>
          <p:sp>
            <p:nvSpPr>
              <p:cNvPr id="346" name="Rectangle 345"/>
              <p:cNvSpPr/>
              <p:nvPr/>
            </p:nvSpPr>
            <p:spPr>
              <a:xfrm>
                <a:off x="8549043" y="2800868"/>
                <a:ext cx="237136" cy="25902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CA" sz="14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349" name="Flowchart: Magnetic Disk 348"/>
              <p:cNvSpPr/>
              <p:nvPr/>
            </p:nvSpPr>
            <p:spPr>
              <a:xfrm>
                <a:off x="8684321" y="2648311"/>
                <a:ext cx="183025" cy="19069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grpSp>
          <p:nvGrpSpPr>
            <p:cNvPr id="192683" name="Group 316"/>
            <p:cNvGrpSpPr>
              <a:grpSpLocks/>
            </p:cNvGrpSpPr>
            <p:nvPr/>
          </p:nvGrpSpPr>
          <p:grpSpPr bwMode="auto">
            <a:xfrm>
              <a:off x="4316718" y="4540378"/>
              <a:ext cx="318912" cy="410852"/>
              <a:chOff x="8549043" y="2648311"/>
              <a:chExt cx="318912" cy="410852"/>
            </a:xfrm>
          </p:grpSpPr>
          <p:sp>
            <p:nvSpPr>
              <p:cNvPr id="342" name="Rectangle 341"/>
              <p:cNvSpPr/>
              <p:nvPr/>
            </p:nvSpPr>
            <p:spPr>
              <a:xfrm>
                <a:off x="8549652" y="2800135"/>
                <a:ext cx="237136" cy="25902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CA" sz="14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343" name="Flowchart: Magnetic Disk 342"/>
              <p:cNvSpPr/>
              <p:nvPr/>
            </p:nvSpPr>
            <p:spPr>
              <a:xfrm>
                <a:off x="8684930" y="2647578"/>
                <a:ext cx="183025" cy="19069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</p:grpSp>
      <p:grpSp>
        <p:nvGrpSpPr>
          <p:cNvPr id="192545" name="Group 349"/>
          <p:cNvGrpSpPr>
            <a:grpSpLocks/>
          </p:cNvGrpSpPr>
          <p:nvPr/>
        </p:nvGrpSpPr>
        <p:grpSpPr bwMode="auto">
          <a:xfrm>
            <a:off x="6240463" y="4168775"/>
            <a:ext cx="323850" cy="796925"/>
            <a:chOff x="4310960" y="4155076"/>
            <a:chExt cx="324670" cy="796154"/>
          </a:xfrm>
        </p:grpSpPr>
        <p:grpSp>
          <p:nvGrpSpPr>
            <p:cNvPr id="192676" name="Group 351"/>
            <p:cNvGrpSpPr>
              <a:grpSpLocks/>
            </p:cNvGrpSpPr>
            <p:nvPr/>
          </p:nvGrpSpPr>
          <p:grpSpPr bwMode="auto">
            <a:xfrm>
              <a:off x="4310960" y="4155076"/>
              <a:ext cx="318912" cy="410852"/>
              <a:chOff x="8549043" y="2648311"/>
              <a:chExt cx="318912" cy="410852"/>
            </a:xfrm>
          </p:grpSpPr>
          <p:sp>
            <p:nvSpPr>
              <p:cNvPr id="360" name="Rectangle 359"/>
              <p:cNvSpPr/>
              <p:nvPr/>
            </p:nvSpPr>
            <p:spPr>
              <a:xfrm>
                <a:off x="8549043" y="2800564"/>
                <a:ext cx="237136" cy="258513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CA" sz="14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361" name="Flowchart: Magnetic Disk 360"/>
              <p:cNvSpPr/>
              <p:nvPr/>
            </p:nvSpPr>
            <p:spPr>
              <a:xfrm>
                <a:off x="8684321" y="2648311"/>
                <a:ext cx="183025" cy="1903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grpSp>
          <p:nvGrpSpPr>
            <p:cNvPr id="192677" name="Group 353"/>
            <p:cNvGrpSpPr>
              <a:grpSpLocks/>
            </p:cNvGrpSpPr>
            <p:nvPr/>
          </p:nvGrpSpPr>
          <p:grpSpPr bwMode="auto">
            <a:xfrm>
              <a:off x="4316718" y="4540378"/>
              <a:ext cx="318912" cy="410852"/>
              <a:chOff x="8549043" y="2648311"/>
              <a:chExt cx="318912" cy="410852"/>
            </a:xfrm>
          </p:grpSpPr>
          <p:sp>
            <p:nvSpPr>
              <p:cNvPr id="355" name="Rectangle 354"/>
              <p:cNvSpPr/>
              <p:nvPr/>
            </p:nvSpPr>
            <p:spPr>
              <a:xfrm>
                <a:off x="8549652" y="2800651"/>
                <a:ext cx="237136" cy="2585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CA" sz="14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356" name="Flowchart: Magnetic Disk 355"/>
              <p:cNvSpPr/>
              <p:nvPr/>
            </p:nvSpPr>
            <p:spPr>
              <a:xfrm>
                <a:off x="8684930" y="2648399"/>
                <a:ext cx="183025" cy="1903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</p:grpSp>
      <p:pic>
        <p:nvPicPr>
          <p:cNvPr id="192546" name="Picture 2" descr="C:\Users\Gord.Vista\AppData\Local\Microsoft\Windows\Temporary Internet Files\Content.IE5\K7863KXE\MCj0439805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456643" flipH="1">
            <a:off x="5763419" y="1793081"/>
            <a:ext cx="8064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47" name="Picture 2" descr="C:\Users\Gord.Vista\AppData\Local\Microsoft\Windows\Temporary Internet Files\Content.IE5\K7863KXE\MCj0439805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897844" flipH="1" flipV="1">
            <a:off x="2834481" y="1894682"/>
            <a:ext cx="8048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2548" name="Group 363"/>
          <p:cNvGrpSpPr>
            <a:grpSpLocks/>
          </p:cNvGrpSpPr>
          <p:nvPr/>
        </p:nvGrpSpPr>
        <p:grpSpPr bwMode="auto">
          <a:xfrm>
            <a:off x="6737350" y="4175125"/>
            <a:ext cx="325438" cy="796925"/>
            <a:chOff x="4310960" y="4155076"/>
            <a:chExt cx="324670" cy="796154"/>
          </a:xfrm>
        </p:grpSpPr>
        <p:grpSp>
          <p:nvGrpSpPr>
            <p:cNvPr id="192670" name="Group 365"/>
            <p:cNvGrpSpPr>
              <a:grpSpLocks/>
            </p:cNvGrpSpPr>
            <p:nvPr/>
          </p:nvGrpSpPr>
          <p:grpSpPr bwMode="auto">
            <a:xfrm>
              <a:off x="4310960" y="4155076"/>
              <a:ext cx="318912" cy="410852"/>
              <a:chOff x="8549043" y="2648311"/>
              <a:chExt cx="318912" cy="410852"/>
            </a:xfrm>
          </p:grpSpPr>
          <p:sp>
            <p:nvSpPr>
              <p:cNvPr id="370" name="Rectangle 369"/>
              <p:cNvSpPr/>
              <p:nvPr/>
            </p:nvSpPr>
            <p:spPr>
              <a:xfrm>
                <a:off x="8549043" y="2800564"/>
                <a:ext cx="235980" cy="258513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CA" sz="14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372" name="Flowchart: Magnetic Disk 371"/>
              <p:cNvSpPr/>
              <p:nvPr/>
            </p:nvSpPr>
            <p:spPr>
              <a:xfrm>
                <a:off x="8685246" y="2648311"/>
                <a:ext cx="182132" cy="1903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grpSp>
          <p:nvGrpSpPr>
            <p:cNvPr id="192671" name="Group 366"/>
            <p:cNvGrpSpPr>
              <a:grpSpLocks/>
            </p:cNvGrpSpPr>
            <p:nvPr/>
          </p:nvGrpSpPr>
          <p:grpSpPr bwMode="auto">
            <a:xfrm>
              <a:off x="4316718" y="4540378"/>
              <a:ext cx="318912" cy="410852"/>
              <a:chOff x="8549043" y="2648311"/>
              <a:chExt cx="318912" cy="410852"/>
            </a:xfrm>
          </p:grpSpPr>
          <p:sp>
            <p:nvSpPr>
              <p:cNvPr id="368" name="Rectangle 367"/>
              <p:cNvSpPr/>
              <p:nvPr/>
            </p:nvSpPr>
            <p:spPr>
              <a:xfrm>
                <a:off x="8549620" y="2800651"/>
                <a:ext cx="235980" cy="2585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CA" sz="14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369" name="Flowchart: Magnetic Disk 368"/>
              <p:cNvSpPr/>
              <p:nvPr/>
            </p:nvSpPr>
            <p:spPr>
              <a:xfrm>
                <a:off x="8685823" y="2648399"/>
                <a:ext cx="182132" cy="190316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</p:grpSp>
      <p:pic>
        <p:nvPicPr>
          <p:cNvPr id="192549" name="Picture 10" descr="C:\Users\Gord\AppData\Local\Microsoft\Windows\Temporary Internet Files\Content.IE5\1AEF1FE6\MC90043474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6000" y="3176588"/>
            <a:ext cx="274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2550" name="Group 120"/>
          <p:cNvGrpSpPr>
            <a:grpSpLocks/>
          </p:cNvGrpSpPr>
          <p:nvPr/>
        </p:nvGrpSpPr>
        <p:grpSpPr bwMode="auto">
          <a:xfrm>
            <a:off x="5175250" y="3208338"/>
            <a:ext cx="471488" cy="849312"/>
            <a:chOff x="5175051" y="3229499"/>
            <a:chExt cx="472254" cy="849266"/>
          </a:xfrm>
        </p:grpSpPr>
        <p:sp>
          <p:nvSpPr>
            <p:cNvPr id="120" name="Rectangle 119"/>
            <p:cNvSpPr/>
            <p:nvPr/>
          </p:nvSpPr>
          <p:spPr>
            <a:xfrm>
              <a:off x="5332469" y="3431100"/>
              <a:ext cx="236921" cy="2587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grpSp>
          <p:nvGrpSpPr>
            <p:cNvPr id="192662" name="Group 108"/>
            <p:cNvGrpSpPr>
              <a:grpSpLocks/>
            </p:cNvGrpSpPr>
            <p:nvPr/>
          </p:nvGrpSpPr>
          <p:grpSpPr bwMode="auto">
            <a:xfrm>
              <a:off x="5175051" y="3229499"/>
              <a:ext cx="472254" cy="849266"/>
              <a:chOff x="6590194" y="4122128"/>
              <a:chExt cx="472254" cy="849266"/>
            </a:xfrm>
          </p:grpSpPr>
          <p:grpSp>
            <p:nvGrpSpPr>
              <p:cNvPr id="192663" name="Group 363"/>
              <p:cNvGrpSpPr>
                <a:grpSpLocks/>
              </p:cNvGrpSpPr>
              <p:nvPr/>
            </p:nvGrpSpPr>
            <p:grpSpPr bwMode="auto">
              <a:xfrm>
                <a:off x="6743536" y="4175240"/>
                <a:ext cx="318912" cy="796154"/>
                <a:chOff x="4316718" y="4155076"/>
                <a:chExt cx="318912" cy="796154"/>
              </a:xfrm>
            </p:grpSpPr>
            <p:sp>
              <p:nvSpPr>
                <p:cNvPr id="118" name="Flowchart: Magnetic Disk 117"/>
                <p:cNvSpPr/>
                <p:nvPr/>
              </p:nvSpPr>
              <p:spPr>
                <a:xfrm>
                  <a:off x="4446410" y="4154348"/>
                  <a:ext cx="182859" cy="190490"/>
                </a:xfrm>
                <a:prstGeom prst="flowChartMagneticDisk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  <p:grpSp>
              <p:nvGrpSpPr>
                <p:cNvPr id="192667" name="Group 366"/>
                <p:cNvGrpSpPr>
                  <a:grpSpLocks/>
                </p:cNvGrpSpPr>
                <p:nvPr/>
              </p:nvGrpSpPr>
              <p:grpSpPr bwMode="auto">
                <a:xfrm>
                  <a:off x="4316718" y="4540378"/>
                  <a:ext cx="318912" cy="410852"/>
                  <a:chOff x="8549043" y="2648311"/>
                  <a:chExt cx="318912" cy="410852"/>
                </a:xfrm>
              </p:grpSpPr>
              <p:sp>
                <p:nvSpPr>
                  <p:cNvPr id="115" name="Rectangle 114"/>
                  <p:cNvSpPr/>
                  <p:nvPr/>
                </p:nvSpPr>
                <p:spPr>
                  <a:xfrm>
                    <a:off x="8548349" y="2800415"/>
                    <a:ext cx="236922" cy="258748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CA" sz="1400" dirty="0">
                        <a:solidFill>
                          <a:schemeClr val="tx1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116" name="Flowchart: Magnetic Disk 115"/>
                  <p:cNvSpPr/>
                  <p:nvPr/>
                </p:nvSpPr>
                <p:spPr>
                  <a:xfrm>
                    <a:off x="8685096" y="2648023"/>
                    <a:ext cx="182859" cy="190490"/>
                  </a:xfrm>
                  <a:prstGeom prst="flowChartMagneticDisk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</p:grpSp>
          <p:pic>
            <p:nvPicPr>
              <p:cNvPr id="192664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0194" y="412212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2665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8902" y="450965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92551" name="Group 121"/>
          <p:cNvGrpSpPr>
            <a:grpSpLocks/>
          </p:cNvGrpSpPr>
          <p:nvPr/>
        </p:nvGrpSpPr>
        <p:grpSpPr bwMode="auto">
          <a:xfrm>
            <a:off x="5640388" y="3208338"/>
            <a:ext cx="473075" cy="849312"/>
            <a:chOff x="5175051" y="3229499"/>
            <a:chExt cx="472254" cy="849266"/>
          </a:xfrm>
        </p:grpSpPr>
        <p:sp>
          <p:nvSpPr>
            <p:cNvPr id="123" name="Rectangle 122"/>
            <p:cNvSpPr/>
            <p:nvPr/>
          </p:nvSpPr>
          <p:spPr>
            <a:xfrm>
              <a:off x="5331940" y="3431100"/>
              <a:ext cx="237712" cy="2587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grpSp>
          <p:nvGrpSpPr>
            <p:cNvPr id="192653" name="Group 108"/>
            <p:cNvGrpSpPr>
              <a:grpSpLocks/>
            </p:cNvGrpSpPr>
            <p:nvPr/>
          </p:nvGrpSpPr>
          <p:grpSpPr bwMode="auto">
            <a:xfrm>
              <a:off x="5175051" y="3229499"/>
              <a:ext cx="472254" cy="849266"/>
              <a:chOff x="6590194" y="4122128"/>
              <a:chExt cx="472254" cy="849266"/>
            </a:xfrm>
          </p:grpSpPr>
          <p:grpSp>
            <p:nvGrpSpPr>
              <p:cNvPr id="192654" name="Group 363"/>
              <p:cNvGrpSpPr>
                <a:grpSpLocks/>
              </p:cNvGrpSpPr>
              <p:nvPr/>
            </p:nvGrpSpPr>
            <p:grpSpPr bwMode="auto">
              <a:xfrm>
                <a:off x="6743536" y="4175240"/>
                <a:ext cx="318912" cy="796154"/>
                <a:chOff x="4316718" y="4155076"/>
                <a:chExt cx="318912" cy="796154"/>
              </a:xfrm>
            </p:grpSpPr>
            <p:sp>
              <p:nvSpPr>
                <p:cNvPr id="128" name="Flowchart: Magnetic Disk 127"/>
                <p:cNvSpPr/>
                <p:nvPr/>
              </p:nvSpPr>
              <p:spPr>
                <a:xfrm>
                  <a:off x="4447045" y="4154348"/>
                  <a:ext cx="182246" cy="190490"/>
                </a:xfrm>
                <a:prstGeom prst="flowChartMagneticDisk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  <p:grpSp>
              <p:nvGrpSpPr>
                <p:cNvPr id="192658" name="Group 366"/>
                <p:cNvGrpSpPr>
                  <a:grpSpLocks/>
                </p:cNvGrpSpPr>
                <p:nvPr/>
              </p:nvGrpSpPr>
              <p:grpSpPr bwMode="auto">
                <a:xfrm>
                  <a:off x="4316718" y="4540378"/>
                  <a:ext cx="318912" cy="410852"/>
                  <a:chOff x="8549043" y="2648311"/>
                  <a:chExt cx="318912" cy="410852"/>
                </a:xfrm>
              </p:grpSpPr>
              <p:sp>
                <p:nvSpPr>
                  <p:cNvPr id="130" name="Rectangle 129"/>
                  <p:cNvSpPr/>
                  <p:nvPr/>
                </p:nvSpPr>
                <p:spPr>
                  <a:xfrm>
                    <a:off x="8549420" y="2800415"/>
                    <a:ext cx="236128" cy="258748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CA" sz="1400" dirty="0">
                        <a:solidFill>
                          <a:schemeClr val="tx1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131" name="Flowchart: Magnetic Disk 130"/>
                  <p:cNvSpPr/>
                  <p:nvPr/>
                </p:nvSpPr>
                <p:spPr>
                  <a:xfrm>
                    <a:off x="8685709" y="2648023"/>
                    <a:ext cx="182246" cy="190490"/>
                  </a:xfrm>
                  <a:prstGeom prst="flowChartMagneticDisk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</p:grpSp>
          <p:pic>
            <p:nvPicPr>
              <p:cNvPr id="192655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0194" y="412212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2656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8902" y="450965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92552" name="Group 131"/>
          <p:cNvGrpSpPr>
            <a:grpSpLocks/>
          </p:cNvGrpSpPr>
          <p:nvPr/>
        </p:nvGrpSpPr>
        <p:grpSpPr bwMode="auto">
          <a:xfrm>
            <a:off x="6080125" y="3208338"/>
            <a:ext cx="473075" cy="849312"/>
            <a:chOff x="5175051" y="3229499"/>
            <a:chExt cx="472254" cy="849266"/>
          </a:xfrm>
        </p:grpSpPr>
        <p:sp>
          <p:nvSpPr>
            <p:cNvPr id="133" name="Rectangle 132"/>
            <p:cNvSpPr/>
            <p:nvPr/>
          </p:nvSpPr>
          <p:spPr>
            <a:xfrm>
              <a:off x="5331941" y="3431100"/>
              <a:ext cx="237712" cy="2587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grpSp>
          <p:nvGrpSpPr>
            <p:cNvPr id="192644" name="Group 108"/>
            <p:cNvGrpSpPr>
              <a:grpSpLocks/>
            </p:cNvGrpSpPr>
            <p:nvPr/>
          </p:nvGrpSpPr>
          <p:grpSpPr bwMode="auto">
            <a:xfrm>
              <a:off x="5175051" y="3229499"/>
              <a:ext cx="472254" cy="849266"/>
              <a:chOff x="6590194" y="4122128"/>
              <a:chExt cx="472254" cy="849266"/>
            </a:xfrm>
          </p:grpSpPr>
          <p:grpSp>
            <p:nvGrpSpPr>
              <p:cNvPr id="192645" name="Group 363"/>
              <p:cNvGrpSpPr>
                <a:grpSpLocks/>
              </p:cNvGrpSpPr>
              <p:nvPr/>
            </p:nvGrpSpPr>
            <p:grpSpPr bwMode="auto">
              <a:xfrm>
                <a:off x="6743536" y="4175240"/>
                <a:ext cx="318912" cy="796154"/>
                <a:chOff x="4316718" y="4155076"/>
                <a:chExt cx="318912" cy="796154"/>
              </a:xfrm>
            </p:grpSpPr>
            <p:sp>
              <p:nvSpPr>
                <p:cNvPr id="138" name="Flowchart: Magnetic Disk 137"/>
                <p:cNvSpPr/>
                <p:nvPr/>
              </p:nvSpPr>
              <p:spPr>
                <a:xfrm>
                  <a:off x="4447046" y="4154348"/>
                  <a:ext cx="182245" cy="190490"/>
                </a:xfrm>
                <a:prstGeom prst="flowChartMagneticDisk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  <p:grpSp>
              <p:nvGrpSpPr>
                <p:cNvPr id="192649" name="Group 366"/>
                <p:cNvGrpSpPr>
                  <a:grpSpLocks/>
                </p:cNvGrpSpPr>
                <p:nvPr/>
              </p:nvGrpSpPr>
              <p:grpSpPr bwMode="auto">
                <a:xfrm>
                  <a:off x="4316718" y="4540378"/>
                  <a:ext cx="318912" cy="410852"/>
                  <a:chOff x="8549043" y="2648311"/>
                  <a:chExt cx="318912" cy="410852"/>
                </a:xfrm>
              </p:grpSpPr>
              <p:sp>
                <p:nvSpPr>
                  <p:cNvPr id="140" name="Rectangle 139"/>
                  <p:cNvSpPr/>
                  <p:nvPr/>
                </p:nvSpPr>
                <p:spPr>
                  <a:xfrm>
                    <a:off x="8549421" y="2800415"/>
                    <a:ext cx="236127" cy="258748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CA" sz="1400" dirty="0">
                        <a:solidFill>
                          <a:schemeClr val="tx1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141" name="Flowchart: Magnetic Disk 140"/>
                  <p:cNvSpPr/>
                  <p:nvPr/>
                </p:nvSpPr>
                <p:spPr>
                  <a:xfrm>
                    <a:off x="8685710" y="2648023"/>
                    <a:ext cx="182245" cy="190490"/>
                  </a:xfrm>
                  <a:prstGeom prst="flowChartMagneticDisk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</p:grpSp>
          <p:pic>
            <p:nvPicPr>
              <p:cNvPr id="192646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0194" y="412212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2647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8902" y="450965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92553" name="Group 141"/>
          <p:cNvGrpSpPr>
            <a:grpSpLocks/>
          </p:cNvGrpSpPr>
          <p:nvPr/>
        </p:nvGrpSpPr>
        <p:grpSpPr bwMode="auto">
          <a:xfrm>
            <a:off x="6604000" y="3208338"/>
            <a:ext cx="471488" cy="849312"/>
            <a:chOff x="5175051" y="3229499"/>
            <a:chExt cx="472254" cy="849266"/>
          </a:xfrm>
        </p:grpSpPr>
        <p:sp>
          <p:nvSpPr>
            <p:cNvPr id="143" name="Rectangle 142"/>
            <p:cNvSpPr/>
            <p:nvPr/>
          </p:nvSpPr>
          <p:spPr>
            <a:xfrm>
              <a:off x="5332469" y="3431100"/>
              <a:ext cx="236921" cy="2587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grpSp>
          <p:nvGrpSpPr>
            <p:cNvPr id="192635" name="Group 108"/>
            <p:cNvGrpSpPr>
              <a:grpSpLocks/>
            </p:cNvGrpSpPr>
            <p:nvPr/>
          </p:nvGrpSpPr>
          <p:grpSpPr bwMode="auto">
            <a:xfrm>
              <a:off x="5175051" y="3229499"/>
              <a:ext cx="472254" cy="849266"/>
              <a:chOff x="6590194" y="4122128"/>
              <a:chExt cx="472254" cy="849266"/>
            </a:xfrm>
          </p:grpSpPr>
          <p:grpSp>
            <p:nvGrpSpPr>
              <p:cNvPr id="192636" name="Group 363"/>
              <p:cNvGrpSpPr>
                <a:grpSpLocks/>
              </p:cNvGrpSpPr>
              <p:nvPr/>
            </p:nvGrpSpPr>
            <p:grpSpPr bwMode="auto">
              <a:xfrm>
                <a:off x="6743536" y="4175240"/>
                <a:ext cx="318912" cy="796154"/>
                <a:chOff x="4316718" y="4155076"/>
                <a:chExt cx="318912" cy="796154"/>
              </a:xfrm>
            </p:grpSpPr>
            <p:sp>
              <p:nvSpPr>
                <p:cNvPr id="148" name="Flowchart: Magnetic Disk 147"/>
                <p:cNvSpPr/>
                <p:nvPr/>
              </p:nvSpPr>
              <p:spPr>
                <a:xfrm>
                  <a:off x="4446410" y="4154348"/>
                  <a:ext cx="182859" cy="190490"/>
                </a:xfrm>
                <a:prstGeom prst="flowChartMagneticDisk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  <p:grpSp>
              <p:nvGrpSpPr>
                <p:cNvPr id="192640" name="Group 366"/>
                <p:cNvGrpSpPr>
                  <a:grpSpLocks/>
                </p:cNvGrpSpPr>
                <p:nvPr/>
              </p:nvGrpSpPr>
              <p:grpSpPr bwMode="auto">
                <a:xfrm>
                  <a:off x="4316718" y="4540378"/>
                  <a:ext cx="318912" cy="410852"/>
                  <a:chOff x="8549043" y="2648311"/>
                  <a:chExt cx="318912" cy="410852"/>
                </a:xfrm>
              </p:grpSpPr>
              <p:sp>
                <p:nvSpPr>
                  <p:cNvPr id="150" name="Rectangle 149"/>
                  <p:cNvSpPr/>
                  <p:nvPr/>
                </p:nvSpPr>
                <p:spPr>
                  <a:xfrm>
                    <a:off x="8548349" y="2800415"/>
                    <a:ext cx="236922" cy="258748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CA" sz="1400" dirty="0">
                        <a:solidFill>
                          <a:schemeClr val="tx1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151" name="Flowchart: Magnetic Disk 150"/>
                  <p:cNvSpPr/>
                  <p:nvPr/>
                </p:nvSpPr>
                <p:spPr>
                  <a:xfrm>
                    <a:off x="8685096" y="2648023"/>
                    <a:ext cx="182859" cy="190490"/>
                  </a:xfrm>
                  <a:prstGeom prst="flowChartMagneticDisk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</p:grpSp>
          <p:pic>
            <p:nvPicPr>
              <p:cNvPr id="192637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0194" y="412212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2638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8902" y="450965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92554" name="Group 151"/>
          <p:cNvGrpSpPr>
            <a:grpSpLocks/>
          </p:cNvGrpSpPr>
          <p:nvPr/>
        </p:nvGrpSpPr>
        <p:grpSpPr bwMode="auto">
          <a:xfrm>
            <a:off x="7021513" y="3208338"/>
            <a:ext cx="471487" cy="849312"/>
            <a:chOff x="5175051" y="3229499"/>
            <a:chExt cx="472254" cy="849266"/>
          </a:xfrm>
        </p:grpSpPr>
        <p:sp>
          <p:nvSpPr>
            <p:cNvPr id="153" name="Rectangle 152"/>
            <p:cNvSpPr/>
            <p:nvPr/>
          </p:nvSpPr>
          <p:spPr>
            <a:xfrm>
              <a:off x="5332469" y="3431100"/>
              <a:ext cx="236923" cy="2587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grpSp>
          <p:nvGrpSpPr>
            <p:cNvPr id="192626" name="Group 108"/>
            <p:cNvGrpSpPr>
              <a:grpSpLocks/>
            </p:cNvGrpSpPr>
            <p:nvPr/>
          </p:nvGrpSpPr>
          <p:grpSpPr bwMode="auto">
            <a:xfrm>
              <a:off x="5175051" y="3229499"/>
              <a:ext cx="472254" cy="849266"/>
              <a:chOff x="6590194" y="4122128"/>
              <a:chExt cx="472254" cy="849266"/>
            </a:xfrm>
          </p:grpSpPr>
          <p:grpSp>
            <p:nvGrpSpPr>
              <p:cNvPr id="192627" name="Group 363"/>
              <p:cNvGrpSpPr>
                <a:grpSpLocks/>
              </p:cNvGrpSpPr>
              <p:nvPr/>
            </p:nvGrpSpPr>
            <p:grpSpPr bwMode="auto">
              <a:xfrm>
                <a:off x="6743536" y="4175240"/>
                <a:ext cx="318912" cy="796154"/>
                <a:chOff x="4316718" y="4155076"/>
                <a:chExt cx="318912" cy="796154"/>
              </a:xfrm>
            </p:grpSpPr>
            <p:sp>
              <p:nvSpPr>
                <p:cNvPr id="158" name="Flowchart: Magnetic Disk 157"/>
                <p:cNvSpPr/>
                <p:nvPr/>
              </p:nvSpPr>
              <p:spPr>
                <a:xfrm>
                  <a:off x="4446411" y="4154348"/>
                  <a:ext cx="182859" cy="190490"/>
                </a:xfrm>
                <a:prstGeom prst="flowChartMagneticDisk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  <p:grpSp>
              <p:nvGrpSpPr>
                <p:cNvPr id="192631" name="Group 366"/>
                <p:cNvGrpSpPr>
                  <a:grpSpLocks/>
                </p:cNvGrpSpPr>
                <p:nvPr/>
              </p:nvGrpSpPr>
              <p:grpSpPr bwMode="auto">
                <a:xfrm>
                  <a:off x="4316718" y="4540378"/>
                  <a:ext cx="318912" cy="410852"/>
                  <a:chOff x="8549043" y="2648311"/>
                  <a:chExt cx="318912" cy="410852"/>
                </a:xfrm>
              </p:grpSpPr>
              <p:sp>
                <p:nvSpPr>
                  <p:cNvPr id="162" name="Rectangle 161"/>
                  <p:cNvSpPr/>
                  <p:nvPr/>
                </p:nvSpPr>
                <p:spPr>
                  <a:xfrm>
                    <a:off x="8548349" y="2800415"/>
                    <a:ext cx="236922" cy="258748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CA" sz="1400" dirty="0">
                        <a:solidFill>
                          <a:schemeClr val="tx1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163" name="Flowchart: Magnetic Disk 162"/>
                  <p:cNvSpPr/>
                  <p:nvPr/>
                </p:nvSpPr>
                <p:spPr>
                  <a:xfrm>
                    <a:off x="8685096" y="2648023"/>
                    <a:ext cx="182859" cy="190490"/>
                  </a:xfrm>
                  <a:prstGeom prst="flowChartMagneticDisk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</p:grpSp>
          <p:pic>
            <p:nvPicPr>
              <p:cNvPr id="192628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0194" y="412212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2629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8902" y="450965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92555" name="Group 163"/>
          <p:cNvGrpSpPr>
            <a:grpSpLocks/>
          </p:cNvGrpSpPr>
          <p:nvPr/>
        </p:nvGrpSpPr>
        <p:grpSpPr bwMode="auto">
          <a:xfrm>
            <a:off x="7466013" y="3208338"/>
            <a:ext cx="471487" cy="849312"/>
            <a:chOff x="5175051" y="3229499"/>
            <a:chExt cx="472254" cy="849266"/>
          </a:xfrm>
        </p:grpSpPr>
        <p:sp>
          <p:nvSpPr>
            <p:cNvPr id="165" name="Rectangle 164"/>
            <p:cNvSpPr/>
            <p:nvPr/>
          </p:nvSpPr>
          <p:spPr>
            <a:xfrm>
              <a:off x="5332469" y="3431100"/>
              <a:ext cx="236923" cy="2587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grpSp>
          <p:nvGrpSpPr>
            <p:cNvPr id="192617" name="Group 108"/>
            <p:cNvGrpSpPr>
              <a:grpSpLocks/>
            </p:cNvGrpSpPr>
            <p:nvPr/>
          </p:nvGrpSpPr>
          <p:grpSpPr bwMode="auto">
            <a:xfrm>
              <a:off x="5175051" y="3229499"/>
              <a:ext cx="472254" cy="849266"/>
              <a:chOff x="6590194" y="4122128"/>
              <a:chExt cx="472254" cy="849266"/>
            </a:xfrm>
          </p:grpSpPr>
          <p:grpSp>
            <p:nvGrpSpPr>
              <p:cNvPr id="192618" name="Group 363"/>
              <p:cNvGrpSpPr>
                <a:grpSpLocks/>
              </p:cNvGrpSpPr>
              <p:nvPr/>
            </p:nvGrpSpPr>
            <p:grpSpPr bwMode="auto">
              <a:xfrm>
                <a:off x="6743536" y="4175240"/>
                <a:ext cx="318912" cy="796154"/>
                <a:chOff x="4316718" y="4155076"/>
                <a:chExt cx="318912" cy="796154"/>
              </a:xfrm>
            </p:grpSpPr>
            <p:sp>
              <p:nvSpPr>
                <p:cNvPr id="170" name="Flowchart: Magnetic Disk 169"/>
                <p:cNvSpPr/>
                <p:nvPr/>
              </p:nvSpPr>
              <p:spPr>
                <a:xfrm>
                  <a:off x="4446411" y="4154348"/>
                  <a:ext cx="182859" cy="190490"/>
                </a:xfrm>
                <a:prstGeom prst="flowChartMagneticDisk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  <p:grpSp>
              <p:nvGrpSpPr>
                <p:cNvPr id="192622" name="Group 366"/>
                <p:cNvGrpSpPr>
                  <a:grpSpLocks/>
                </p:cNvGrpSpPr>
                <p:nvPr/>
              </p:nvGrpSpPr>
              <p:grpSpPr bwMode="auto">
                <a:xfrm>
                  <a:off x="4316718" y="4540378"/>
                  <a:ext cx="318912" cy="410852"/>
                  <a:chOff x="8549043" y="2648311"/>
                  <a:chExt cx="318912" cy="410852"/>
                </a:xfrm>
              </p:grpSpPr>
              <p:sp>
                <p:nvSpPr>
                  <p:cNvPr id="172" name="Rectangle 171"/>
                  <p:cNvSpPr/>
                  <p:nvPr/>
                </p:nvSpPr>
                <p:spPr>
                  <a:xfrm>
                    <a:off x="8548349" y="2800415"/>
                    <a:ext cx="236922" cy="258748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CA" sz="1400" dirty="0">
                        <a:solidFill>
                          <a:schemeClr val="tx1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173" name="Flowchart: Magnetic Disk 172"/>
                  <p:cNvSpPr/>
                  <p:nvPr/>
                </p:nvSpPr>
                <p:spPr>
                  <a:xfrm>
                    <a:off x="8685096" y="2648023"/>
                    <a:ext cx="182859" cy="190490"/>
                  </a:xfrm>
                  <a:prstGeom prst="flowChartMagneticDisk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</p:grpSp>
          <p:pic>
            <p:nvPicPr>
              <p:cNvPr id="192619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0194" y="412212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2620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8902" y="450965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92556" name="Group 186"/>
          <p:cNvGrpSpPr>
            <a:grpSpLocks/>
          </p:cNvGrpSpPr>
          <p:nvPr/>
        </p:nvGrpSpPr>
        <p:grpSpPr bwMode="auto">
          <a:xfrm>
            <a:off x="898525" y="4170363"/>
            <a:ext cx="473075" cy="849312"/>
            <a:chOff x="5175051" y="3229499"/>
            <a:chExt cx="472254" cy="849266"/>
          </a:xfrm>
        </p:grpSpPr>
        <p:sp>
          <p:nvSpPr>
            <p:cNvPr id="189" name="Rectangle 188"/>
            <p:cNvSpPr/>
            <p:nvPr/>
          </p:nvSpPr>
          <p:spPr>
            <a:xfrm>
              <a:off x="5331941" y="3431100"/>
              <a:ext cx="237712" cy="2587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grpSp>
          <p:nvGrpSpPr>
            <p:cNvPr id="192608" name="Group 108"/>
            <p:cNvGrpSpPr>
              <a:grpSpLocks/>
            </p:cNvGrpSpPr>
            <p:nvPr/>
          </p:nvGrpSpPr>
          <p:grpSpPr bwMode="auto">
            <a:xfrm>
              <a:off x="5175051" y="3229499"/>
              <a:ext cx="472254" cy="849266"/>
              <a:chOff x="6590194" y="4122128"/>
              <a:chExt cx="472254" cy="849266"/>
            </a:xfrm>
          </p:grpSpPr>
          <p:grpSp>
            <p:nvGrpSpPr>
              <p:cNvPr id="192609" name="Group 363"/>
              <p:cNvGrpSpPr>
                <a:grpSpLocks/>
              </p:cNvGrpSpPr>
              <p:nvPr/>
            </p:nvGrpSpPr>
            <p:grpSpPr bwMode="auto">
              <a:xfrm>
                <a:off x="6743536" y="4175240"/>
                <a:ext cx="318912" cy="796154"/>
                <a:chOff x="4316718" y="4155076"/>
                <a:chExt cx="318912" cy="796154"/>
              </a:xfrm>
            </p:grpSpPr>
            <p:sp>
              <p:nvSpPr>
                <p:cNvPr id="194" name="Flowchart: Magnetic Disk 193"/>
                <p:cNvSpPr/>
                <p:nvPr/>
              </p:nvSpPr>
              <p:spPr>
                <a:xfrm>
                  <a:off x="4447046" y="4154348"/>
                  <a:ext cx="182245" cy="190490"/>
                </a:xfrm>
                <a:prstGeom prst="flowChartMagneticDisk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  <p:grpSp>
              <p:nvGrpSpPr>
                <p:cNvPr id="192613" name="Group 366"/>
                <p:cNvGrpSpPr>
                  <a:grpSpLocks/>
                </p:cNvGrpSpPr>
                <p:nvPr/>
              </p:nvGrpSpPr>
              <p:grpSpPr bwMode="auto">
                <a:xfrm>
                  <a:off x="4316718" y="4540378"/>
                  <a:ext cx="318912" cy="410852"/>
                  <a:chOff x="8549043" y="2648311"/>
                  <a:chExt cx="318912" cy="410852"/>
                </a:xfrm>
              </p:grpSpPr>
              <p:sp>
                <p:nvSpPr>
                  <p:cNvPr id="196" name="Rectangle 195"/>
                  <p:cNvSpPr/>
                  <p:nvPr/>
                </p:nvSpPr>
                <p:spPr>
                  <a:xfrm>
                    <a:off x="8549421" y="2800415"/>
                    <a:ext cx="236127" cy="258748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CA" sz="1400" dirty="0">
                        <a:solidFill>
                          <a:schemeClr val="tx1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197" name="Flowchart: Magnetic Disk 196"/>
                  <p:cNvSpPr/>
                  <p:nvPr/>
                </p:nvSpPr>
                <p:spPr>
                  <a:xfrm>
                    <a:off x="8685710" y="2648023"/>
                    <a:ext cx="182245" cy="190490"/>
                  </a:xfrm>
                  <a:prstGeom prst="flowChartMagneticDisk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</p:grpSp>
          <p:pic>
            <p:nvPicPr>
              <p:cNvPr id="192610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0194" y="412212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2611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8902" y="450965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92557" name="Group 197"/>
          <p:cNvGrpSpPr>
            <a:grpSpLocks/>
          </p:cNvGrpSpPr>
          <p:nvPr/>
        </p:nvGrpSpPr>
        <p:grpSpPr bwMode="auto">
          <a:xfrm>
            <a:off x="1365250" y="4170363"/>
            <a:ext cx="471488" cy="849312"/>
            <a:chOff x="5175051" y="3229499"/>
            <a:chExt cx="472254" cy="849266"/>
          </a:xfrm>
        </p:grpSpPr>
        <p:sp>
          <p:nvSpPr>
            <p:cNvPr id="199" name="Rectangle 198"/>
            <p:cNvSpPr/>
            <p:nvPr/>
          </p:nvSpPr>
          <p:spPr>
            <a:xfrm>
              <a:off x="5332469" y="3431100"/>
              <a:ext cx="236921" cy="2587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grpSp>
          <p:nvGrpSpPr>
            <p:cNvPr id="192599" name="Group 108"/>
            <p:cNvGrpSpPr>
              <a:grpSpLocks/>
            </p:cNvGrpSpPr>
            <p:nvPr/>
          </p:nvGrpSpPr>
          <p:grpSpPr bwMode="auto">
            <a:xfrm>
              <a:off x="5175051" y="3229499"/>
              <a:ext cx="472254" cy="849266"/>
              <a:chOff x="6590194" y="4122128"/>
              <a:chExt cx="472254" cy="849266"/>
            </a:xfrm>
          </p:grpSpPr>
          <p:grpSp>
            <p:nvGrpSpPr>
              <p:cNvPr id="192600" name="Group 363"/>
              <p:cNvGrpSpPr>
                <a:grpSpLocks/>
              </p:cNvGrpSpPr>
              <p:nvPr/>
            </p:nvGrpSpPr>
            <p:grpSpPr bwMode="auto">
              <a:xfrm>
                <a:off x="6743536" y="4175240"/>
                <a:ext cx="318912" cy="796154"/>
                <a:chOff x="4316718" y="4155076"/>
                <a:chExt cx="318912" cy="796154"/>
              </a:xfrm>
            </p:grpSpPr>
            <p:sp>
              <p:nvSpPr>
                <p:cNvPr id="206" name="Flowchart: Magnetic Disk 205"/>
                <p:cNvSpPr/>
                <p:nvPr/>
              </p:nvSpPr>
              <p:spPr>
                <a:xfrm>
                  <a:off x="4446410" y="4154348"/>
                  <a:ext cx="182859" cy="190490"/>
                </a:xfrm>
                <a:prstGeom prst="flowChartMagneticDisk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  <p:grpSp>
              <p:nvGrpSpPr>
                <p:cNvPr id="192604" name="Group 366"/>
                <p:cNvGrpSpPr>
                  <a:grpSpLocks/>
                </p:cNvGrpSpPr>
                <p:nvPr/>
              </p:nvGrpSpPr>
              <p:grpSpPr bwMode="auto">
                <a:xfrm>
                  <a:off x="4316718" y="4540378"/>
                  <a:ext cx="318912" cy="410852"/>
                  <a:chOff x="8549043" y="2648311"/>
                  <a:chExt cx="318912" cy="410852"/>
                </a:xfrm>
              </p:grpSpPr>
              <p:sp>
                <p:nvSpPr>
                  <p:cNvPr id="215" name="Rectangle 214"/>
                  <p:cNvSpPr/>
                  <p:nvPr/>
                </p:nvSpPr>
                <p:spPr>
                  <a:xfrm>
                    <a:off x="8548349" y="2800415"/>
                    <a:ext cx="236922" cy="258748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CA" sz="1400" dirty="0">
                        <a:solidFill>
                          <a:schemeClr val="tx1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216" name="Flowchart: Magnetic Disk 215"/>
                  <p:cNvSpPr/>
                  <p:nvPr/>
                </p:nvSpPr>
                <p:spPr>
                  <a:xfrm>
                    <a:off x="8685096" y="2648023"/>
                    <a:ext cx="182859" cy="190490"/>
                  </a:xfrm>
                  <a:prstGeom prst="flowChartMagneticDisk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</p:grpSp>
          <p:pic>
            <p:nvPicPr>
              <p:cNvPr id="192601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0194" y="412212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2602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8902" y="450965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92558" name="Group 218"/>
          <p:cNvGrpSpPr>
            <a:grpSpLocks/>
          </p:cNvGrpSpPr>
          <p:nvPr/>
        </p:nvGrpSpPr>
        <p:grpSpPr bwMode="auto">
          <a:xfrm>
            <a:off x="1804988" y="4170363"/>
            <a:ext cx="471487" cy="849312"/>
            <a:chOff x="5175051" y="3229499"/>
            <a:chExt cx="472254" cy="849266"/>
          </a:xfrm>
        </p:grpSpPr>
        <p:sp>
          <p:nvSpPr>
            <p:cNvPr id="221" name="Rectangle 220"/>
            <p:cNvSpPr/>
            <p:nvPr/>
          </p:nvSpPr>
          <p:spPr>
            <a:xfrm>
              <a:off x="5332469" y="3431100"/>
              <a:ext cx="236923" cy="2587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grpSp>
          <p:nvGrpSpPr>
            <p:cNvPr id="192590" name="Group 108"/>
            <p:cNvGrpSpPr>
              <a:grpSpLocks/>
            </p:cNvGrpSpPr>
            <p:nvPr/>
          </p:nvGrpSpPr>
          <p:grpSpPr bwMode="auto">
            <a:xfrm>
              <a:off x="5175051" y="3229499"/>
              <a:ext cx="472254" cy="849266"/>
              <a:chOff x="6590194" y="4122128"/>
              <a:chExt cx="472254" cy="849266"/>
            </a:xfrm>
          </p:grpSpPr>
          <p:grpSp>
            <p:nvGrpSpPr>
              <p:cNvPr id="192591" name="Group 363"/>
              <p:cNvGrpSpPr>
                <a:grpSpLocks/>
              </p:cNvGrpSpPr>
              <p:nvPr/>
            </p:nvGrpSpPr>
            <p:grpSpPr bwMode="auto">
              <a:xfrm>
                <a:off x="6743536" y="4175240"/>
                <a:ext cx="318912" cy="796154"/>
                <a:chOff x="4316718" y="4155076"/>
                <a:chExt cx="318912" cy="796154"/>
              </a:xfrm>
            </p:grpSpPr>
            <p:sp>
              <p:nvSpPr>
                <p:cNvPr id="238" name="Flowchart: Magnetic Disk 237"/>
                <p:cNvSpPr/>
                <p:nvPr/>
              </p:nvSpPr>
              <p:spPr>
                <a:xfrm>
                  <a:off x="4446411" y="4154348"/>
                  <a:ext cx="182859" cy="190490"/>
                </a:xfrm>
                <a:prstGeom prst="flowChartMagneticDisk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  <p:grpSp>
              <p:nvGrpSpPr>
                <p:cNvPr id="192595" name="Group 366"/>
                <p:cNvGrpSpPr>
                  <a:grpSpLocks/>
                </p:cNvGrpSpPr>
                <p:nvPr/>
              </p:nvGrpSpPr>
              <p:grpSpPr bwMode="auto">
                <a:xfrm>
                  <a:off x="4316718" y="4540378"/>
                  <a:ext cx="318912" cy="410852"/>
                  <a:chOff x="8549043" y="2648311"/>
                  <a:chExt cx="318912" cy="410852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8548349" y="2800415"/>
                    <a:ext cx="236922" cy="258748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CA" sz="1400" dirty="0">
                        <a:solidFill>
                          <a:schemeClr val="tx1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241" name="Flowchart: Magnetic Disk 240"/>
                  <p:cNvSpPr/>
                  <p:nvPr/>
                </p:nvSpPr>
                <p:spPr>
                  <a:xfrm>
                    <a:off x="8685096" y="2648023"/>
                    <a:ext cx="182859" cy="190490"/>
                  </a:xfrm>
                  <a:prstGeom prst="flowChartMagneticDisk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</p:grpSp>
          <p:pic>
            <p:nvPicPr>
              <p:cNvPr id="192592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0194" y="412212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2593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8902" y="450965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92559" name="Group 241"/>
          <p:cNvGrpSpPr>
            <a:grpSpLocks/>
          </p:cNvGrpSpPr>
          <p:nvPr/>
        </p:nvGrpSpPr>
        <p:grpSpPr bwMode="auto">
          <a:xfrm>
            <a:off x="2327275" y="4170363"/>
            <a:ext cx="473075" cy="849312"/>
            <a:chOff x="5175051" y="3229499"/>
            <a:chExt cx="472254" cy="849266"/>
          </a:xfrm>
        </p:grpSpPr>
        <p:sp>
          <p:nvSpPr>
            <p:cNvPr id="243" name="Rectangle 242"/>
            <p:cNvSpPr/>
            <p:nvPr/>
          </p:nvSpPr>
          <p:spPr>
            <a:xfrm>
              <a:off x="5331941" y="3431100"/>
              <a:ext cx="237712" cy="2587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grpSp>
          <p:nvGrpSpPr>
            <p:cNvPr id="192581" name="Group 108"/>
            <p:cNvGrpSpPr>
              <a:grpSpLocks/>
            </p:cNvGrpSpPr>
            <p:nvPr/>
          </p:nvGrpSpPr>
          <p:grpSpPr bwMode="auto">
            <a:xfrm>
              <a:off x="5175051" y="3229499"/>
              <a:ext cx="472254" cy="849266"/>
              <a:chOff x="6590194" y="4122128"/>
              <a:chExt cx="472254" cy="849266"/>
            </a:xfrm>
          </p:grpSpPr>
          <p:grpSp>
            <p:nvGrpSpPr>
              <p:cNvPr id="192582" name="Group 363"/>
              <p:cNvGrpSpPr>
                <a:grpSpLocks/>
              </p:cNvGrpSpPr>
              <p:nvPr/>
            </p:nvGrpSpPr>
            <p:grpSpPr bwMode="auto">
              <a:xfrm>
                <a:off x="6743536" y="4175240"/>
                <a:ext cx="318912" cy="796154"/>
                <a:chOff x="4316718" y="4155076"/>
                <a:chExt cx="318912" cy="796154"/>
              </a:xfrm>
            </p:grpSpPr>
            <p:sp>
              <p:nvSpPr>
                <p:cNvPr id="248" name="Flowchart: Magnetic Disk 247"/>
                <p:cNvSpPr/>
                <p:nvPr/>
              </p:nvSpPr>
              <p:spPr>
                <a:xfrm>
                  <a:off x="4447046" y="4154348"/>
                  <a:ext cx="182245" cy="190490"/>
                </a:xfrm>
                <a:prstGeom prst="flowChartMagneticDisk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  <p:grpSp>
              <p:nvGrpSpPr>
                <p:cNvPr id="192586" name="Group 366"/>
                <p:cNvGrpSpPr>
                  <a:grpSpLocks/>
                </p:cNvGrpSpPr>
                <p:nvPr/>
              </p:nvGrpSpPr>
              <p:grpSpPr bwMode="auto">
                <a:xfrm>
                  <a:off x="4316718" y="4540378"/>
                  <a:ext cx="318912" cy="410852"/>
                  <a:chOff x="8549043" y="2648311"/>
                  <a:chExt cx="318912" cy="410852"/>
                </a:xfrm>
              </p:grpSpPr>
              <p:sp>
                <p:nvSpPr>
                  <p:cNvPr id="250" name="Rectangle 249"/>
                  <p:cNvSpPr/>
                  <p:nvPr/>
                </p:nvSpPr>
                <p:spPr>
                  <a:xfrm>
                    <a:off x="8549421" y="2800415"/>
                    <a:ext cx="236127" cy="258748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CA" sz="1400" dirty="0">
                        <a:solidFill>
                          <a:schemeClr val="tx1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251" name="Flowchart: Magnetic Disk 250"/>
                  <p:cNvSpPr/>
                  <p:nvPr/>
                </p:nvSpPr>
                <p:spPr>
                  <a:xfrm>
                    <a:off x="8685710" y="2648023"/>
                    <a:ext cx="182245" cy="190490"/>
                  </a:xfrm>
                  <a:prstGeom prst="flowChartMagneticDisk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</p:grpSp>
          <p:pic>
            <p:nvPicPr>
              <p:cNvPr id="192583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0194" y="412212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2584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8902" y="450965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92560" name="Group 251"/>
          <p:cNvGrpSpPr>
            <a:grpSpLocks/>
          </p:cNvGrpSpPr>
          <p:nvPr/>
        </p:nvGrpSpPr>
        <p:grpSpPr bwMode="auto">
          <a:xfrm>
            <a:off x="2836863" y="4157663"/>
            <a:ext cx="471487" cy="849312"/>
            <a:chOff x="5175051" y="3229499"/>
            <a:chExt cx="472254" cy="849266"/>
          </a:xfrm>
        </p:grpSpPr>
        <p:sp>
          <p:nvSpPr>
            <p:cNvPr id="253" name="Rectangle 252"/>
            <p:cNvSpPr/>
            <p:nvPr/>
          </p:nvSpPr>
          <p:spPr>
            <a:xfrm>
              <a:off x="5332469" y="3431100"/>
              <a:ext cx="236923" cy="2587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grpSp>
          <p:nvGrpSpPr>
            <p:cNvPr id="192572" name="Group 108"/>
            <p:cNvGrpSpPr>
              <a:grpSpLocks/>
            </p:cNvGrpSpPr>
            <p:nvPr/>
          </p:nvGrpSpPr>
          <p:grpSpPr bwMode="auto">
            <a:xfrm>
              <a:off x="5175051" y="3229499"/>
              <a:ext cx="472254" cy="849266"/>
              <a:chOff x="6590194" y="4122128"/>
              <a:chExt cx="472254" cy="849266"/>
            </a:xfrm>
          </p:grpSpPr>
          <p:grpSp>
            <p:nvGrpSpPr>
              <p:cNvPr id="192573" name="Group 363"/>
              <p:cNvGrpSpPr>
                <a:grpSpLocks/>
              </p:cNvGrpSpPr>
              <p:nvPr/>
            </p:nvGrpSpPr>
            <p:grpSpPr bwMode="auto">
              <a:xfrm>
                <a:off x="6743536" y="4175240"/>
                <a:ext cx="318912" cy="796154"/>
                <a:chOff x="4316718" y="4155076"/>
                <a:chExt cx="318912" cy="796154"/>
              </a:xfrm>
            </p:grpSpPr>
            <p:sp>
              <p:nvSpPr>
                <p:cNvPr id="258" name="Flowchart: Magnetic Disk 257"/>
                <p:cNvSpPr/>
                <p:nvPr/>
              </p:nvSpPr>
              <p:spPr>
                <a:xfrm>
                  <a:off x="4446411" y="4154348"/>
                  <a:ext cx="182859" cy="190490"/>
                </a:xfrm>
                <a:prstGeom prst="flowChartMagneticDisk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  <p:grpSp>
              <p:nvGrpSpPr>
                <p:cNvPr id="192577" name="Group 366"/>
                <p:cNvGrpSpPr>
                  <a:grpSpLocks/>
                </p:cNvGrpSpPr>
                <p:nvPr/>
              </p:nvGrpSpPr>
              <p:grpSpPr bwMode="auto">
                <a:xfrm>
                  <a:off x="4316718" y="4540378"/>
                  <a:ext cx="318912" cy="410852"/>
                  <a:chOff x="8549043" y="2648311"/>
                  <a:chExt cx="318912" cy="410852"/>
                </a:xfrm>
              </p:grpSpPr>
              <p:sp>
                <p:nvSpPr>
                  <p:cNvPr id="260" name="Rectangle 259"/>
                  <p:cNvSpPr/>
                  <p:nvPr/>
                </p:nvSpPr>
                <p:spPr>
                  <a:xfrm>
                    <a:off x="8548349" y="2800415"/>
                    <a:ext cx="236922" cy="258748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CA" sz="1400" dirty="0">
                        <a:solidFill>
                          <a:schemeClr val="tx1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261" name="Flowchart: Magnetic Disk 260"/>
                  <p:cNvSpPr/>
                  <p:nvPr/>
                </p:nvSpPr>
                <p:spPr>
                  <a:xfrm>
                    <a:off x="8685096" y="2648023"/>
                    <a:ext cx="182859" cy="190490"/>
                  </a:xfrm>
                  <a:prstGeom prst="flowChartMagneticDisk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</p:grpSp>
          <p:pic>
            <p:nvPicPr>
              <p:cNvPr id="192574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0194" y="412212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2575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8902" y="450965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92561" name="Group 261"/>
          <p:cNvGrpSpPr>
            <a:grpSpLocks/>
          </p:cNvGrpSpPr>
          <p:nvPr/>
        </p:nvGrpSpPr>
        <p:grpSpPr bwMode="auto">
          <a:xfrm>
            <a:off x="3281363" y="4157663"/>
            <a:ext cx="471487" cy="849312"/>
            <a:chOff x="5175051" y="3229499"/>
            <a:chExt cx="472254" cy="849266"/>
          </a:xfrm>
        </p:grpSpPr>
        <p:sp>
          <p:nvSpPr>
            <p:cNvPr id="263" name="Rectangle 262"/>
            <p:cNvSpPr/>
            <p:nvPr/>
          </p:nvSpPr>
          <p:spPr>
            <a:xfrm>
              <a:off x="5332469" y="3431100"/>
              <a:ext cx="236923" cy="2587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>
                  <a:solidFill>
                    <a:schemeClr val="tx1"/>
                  </a:solidFill>
                </a:rPr>
                <a:t>A</a:t>
              </a:r>
            </a:p>
          </p:txBody>
        </p:sp>
        <p:grpSp>
          <p:nvGrpSpPr>
            <p:cNvPr id="192563" name="Group 108"/>
            <p:cNvGrpSpPr>
              <a:grpSpLocks/>
            </p:cNvGrpSpPr>
            <p:nvPr/>
          </p:nvGrpSpPr>
          <p:grpSpPr bwMode="auto">
            <a:xfrm>
              <a:off x="5175051" y="3229499"/>
              <a:ext cx="472254" cy="849266"/>
              <a:chOff x="6590194" y="4122128"/>
              <a:chExt cx="472254" cy="849266"/>
            </a:xfrm>
          </p:grpSpPr>
          <p:grpSp>
            <p:nvGrpSpPr>
              <p:cNvPr id="192564" name="Group 363"/>
              <p:cNvGrpSpPr>
                <a:grpSpLocks/>
              </p:cNvGrpSpPr>
              <p:nvPr/>
            </p:nvGrpSpPr>
            <p:grpSpPr bwMode="auto">
              <a:xfrm>
                <a:off x="6743536" y="4175240"/>
                <a:ext cx="318912" cy="796154"/>
                <a:chOff x="4316718" y="4155076"/>
                <a:chExt cx="318912" cy="796154"/>
              </a:xfrm>
            </p:grpSpPr>
            <p:sp>
              <p:nvSpPr>
                <p:cNvPr id="268" name="Flowchart: Magnetic Disk 267"/>
                <p:cNvSpPr/>
                <p:nvPr/>
              </p:nvSpPr>
              <p:spPr>
                <a:xfrm>
                  <a:off x="4446411" y="4154348"/>
                  <a:ext cx="182859" cy="190490"/>
                </a:xfrm>
                <a:prstGeom prst="flowChartMagneticDisk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  <p:grpSp>
              <p:nvGrpSpPr>
                <p:cNvPr id="192568" name="Group 366"/>
                <p:cNvGrpSpPr>
                  <a:grpSpLocks/>
                </p:cNvGrpSpPr>
                <p:nvPr/>
              </p:nvGrpSpPr>
              <p:grpSpPr bwMode="auto">
                <a:xfrm>
                  <a:off x="4316718" y="4540378"/>
                  <a:ext cx="318912" cy="410852"/>
                  <a:chOff x="8549043" y="2648311"/>
                  <a:chExt cx="318912" cy="410852"/>
                </a:xfrm>
              </p:grpSpPr>
              <p:sp>
                <p:nvSpPr>
                  <p:cNvPr id="271" name="Rectangle 270"/>
                  <p:cNvSpPr/>
                  <p:nvPr/>
                </p:nvSpPr>
                <p:spPr>
                  <a:xfrm>
                    <a:off x="8548349" y="2800415"/>
                    <a:ext cx="236922" cy="258748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CA" sz="1400" dirty="0">
                        <a:solidFill>
                          <a:schemeClr val="tx1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272" name="Flowchart: Magnetic Disk 271"/>
                  <p:cNvSpPr/>
                  <p:nvPr/>
                </p:nvSpPr>
                <p:spPr>
                  <a:xfrm>
                    <a:off x="8685096" y="2648023"/>
                    <a:ext cx="182859" cy="190490"/>
                  </a:xfrm>
                  <a:prstGeom prst="flowChartMagneticDisk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</p:grpSp>
          <p:pic>
            <p:nvPicPr>
              <p:cNvPr id="192565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0194" y="412212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2566" name="Picture 10" descr="C:\Users\Gord\AppData\Local\Microsoft\Windows\Temporary Internet Files\Content.IE5\1AEF1FE6\MC90043474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98902" y="4509658"/>
                <a:ext cx="274923" cy="27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ight Arrow 47"/>
          <p:cNvSpPr/>
          <p:nvPr/>
        </p:nvSpPr>
        <p:spPr>
          <a:xfrm rot="10800000">
            <a:off x="4308475" y="1778000"/>
            <a:ext cx="2751138" cy="479425"/>
          </a:xfrm>
          <a:prstGeom prst="rightArrow">
            <a:avLst>
              <a:gd name="adj1" fmla="val 58402"/>
              <a:gd name="adj2" fmla="val 54401"/>
            </a:avLst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2057400" lvl="4" indent="-228600">
              <a:defRPr/>
            </a:pPr>
            <a:endParaRPr lang="en-US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650" y="1628775"/>
            <a:ext cx="2374900" cy="655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8613" y="1662113"/>
            <a:ext cx="8453437" cy="3441700"/>
          </a:xfrm>
          <a:prstGeom prst="roundRect">
            <a:avLst>
              <a:gd name="adj" fmla="val 35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3253" y="1846162"/>
            <a:ext cx="1188541" cy="3065563"/>
          </a:xfrm>
          <a:prstGeom prst="roundRect">
            <a:avLst>
              <a:gd name="adj" fmla="val 6641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200" b="1" dirty="0">
                <a:solidFill>
                  <a:prstClr val="white"/>
                </a:solidFill>
              </a:rPr>
              <a:t>Platform Management Console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484146" y="1831585"/>
            <a:ext cx="1193763" cy="3080140"/>
          </a:xfrm>
          <a:prstGeom prst="roundRect">
            <a:avLst>
              <a:gd name="adj" fmla="val 6641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200" b="1" dirty="0">
                <a:solidFill>
                  <a:prstClr val="white"/>
                </a:solidFill>
              </a:rPr>
              <a:t>Platform Enterprise Reporting Framework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45730" y="4229713"/>
            <a:ext cx="5372797" cy="500914"/>
          </a:xfrm>
          <a:prstGeom prst="roundRect">
            <a:avLst>
              <a:gd name="adj" fmla="val 6641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b="1" dirty="0">
                <a:solidFill>
                  <a:prstClr val="white"/>
                </a:solidFill>
              </a:rPr>
              <a:t>Resource Orchestrator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849268" y="2319875"/>
            <a:ext cx="2558551" cy="1143229"/>
          </a:xfrm>
          <a:prstGeom prst="roundRect">
            <a:avLst>
              <a:gd name="adj" fmla="val 10621"/>
            </a:avLst>
          </a:prstGeom>
          <a:solidFill>
            <a:srgbClr val="73C16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Rounded Rectangle 4"/>
          <p:cNvSpPr/>
          <p:nvPr/>
        </p:nvSpPr>
        <p:spPr>
          <a:xfrm>
            <a:off x="1800225" y="2393950"/>
            <a:ext cx="2700338" cy="10207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96437" tIns="0" rIns="196437" bIns="0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cs typeface="Arial" pitchFamily="34" charset="0"/>
              </a:rPr>
              <a:t>Low-latency Service-oriented Application Middleware</a:t>
            </a:r>
            <a:endParaRPr lang="en-CA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2" name="Rounded Rectangle 4"/>
          <p:cNvSpPr/>
          <p:nvPr/>
        </p:nvSpPr>
        <p:spPr>
          <a:xfrm>
            <a:off x="5457825" y="2792413"/>
            <a:ext cx="1270000" cy="10683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96437" tIns="0" rIns="196437" bIns="0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cs typeface="Arial" pitchFamily="34" charset="0"/>
              </a:rPr>
              <a:t>Service Instance Manager (SIM)</a:t>
            </a:r>
            <a:endParaRPr lang="en-CA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9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2003425"/>
            <a:ext cx="104298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0475" y="1987550"/>
            <a:ext cx="985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Left Brace 29"/>
          <p:cNvSpPr/>
          <p:nvPr/>
        </p:nvSpPr>
        <p:spPr>
          <a:xfrm>
            <a:off x="1639888" y="2055813"/>
            <a:ext cx="206375" cy="2855912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black"/>
              </a:solidFill>
            </a:endParaRPr>
          </a:p>
        </p:txBody>
      </p:sp>
      <p:sp>
        <p:nvSpPr>
          <p:cNvPr id="31" name="Left Brace 30"/>
          <p:cNvSpPr/>
          <p:nvPr/>
        </p:nvSpPr>
        <p:spPr>
          <a:xfrm flipH="1">
            <a:off x="7240588" y="2055813"/>
            <a:ext cx="233362" cy="285750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532127" y="2319877"/>
            <a:ext cx="2686400" cy="1143226"/>
          </a:xfrm>
          <a:prstGeom prst="roundRect">
            <a:avLst>
              <a:gd name="adj" fmla="val 10621"/>
            </a:avLst>
          </a:prstGeom>
          <a:solidFill>
            <a:srgbClr val="73C16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Rounded Rectangle 4"/>
          <p:cNvSpPr/>
          <p:nvPr/>
        </p:nvSpPr>
        <p:spPr>
          <a:xfrm>
            <a:off x="4468813" y="2447925"/>
            <a:ext cx="2771775" cy="8810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96437" tIns="0" rIns="196437" bIns="0" spcCol="1270" anchor="ctr"/>
          <a:lstStyle/>
          <a:p>
            <a:pPr algn="ctr" defTabSz="844550">
              <a:lnSpc>
                <a:spcPct val="90000"/>
              </a:lnSpc>
              <a:defRPr/>
            </a:pPr>
            <a:r>
              <a:rPr lang="en-US" sz="1400" b="1" dirty="0">
                <a:solidFill>
                  <a:prstClr val="white"/>
                </a:solidFill>
                <a:cs typeface="Arial" pitchFamily="34" charset="0"/>
              </a:rPr>
              <a:t>Enhanced Hadoop MapReduce Processing Framework</a:t>
            </a:r>
            <a:endParaRPr lang="en-CA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27288" y="1889125"/>
            <a:ext cx="16049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sz="1050" b="1" dirty="0">
                <a:solidFill>
                  <a:prstClr val="black"/>
                </a:solidFill>
                <a:cs typeface="+mn-cs"/>
              </a:rPr>
              <a:t>COMPUTE INTENSIVE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41925" y="1898650"/>
            <a:ext cx="13065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sz="1050" b="1" dirty="0">
                <a:solidFill>
                  <a:prstClr val="black"/>
                </a:solidFill>
                <a:cs typeface="+mn-cs"/>
              </a:rPr>
              <a:t>DATA INTENSIVE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1927225" y="1765300"/>
            <a:ext cx="2627313" cy="479425"/>
          </a:xfrm>
          <a:prstGeom prst="rightArrow">
            <a:avLst>
              <a:gd name="adj1" fmla="val 58402"/>
              <a:gd name="adj2" fmla="val 54401"/>
            </a:avLst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2057400" lvl="4" indent="-228600">
              <a:defRPr/>
            </a:pPr>
            <a:endParaRPr lang="en-US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849268" y="3605904"/>
            <a:ext cx="5372797" cy="500914"/>
          </a:xfrm>
          <a:prstGeom prst="roundRect">
            <a:avLst>
              <a:gd name="adj" fmla="val 6641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b="1" dirty="0">
                <a:solidFill>
                  <a:prstClr val="white"/>
                </a:solidFill>
              </a:rPr>
              <a:t>Platform Symphony Core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94592" name="Title 1"/>
          <p:cNvSpPr>
            <a:spLocks/>
          </p:cNvSpPr>
          <p:nvPr/>
        </p:nvSpPr>
        <p:spPr bwMode="auto">
          <a:xfrm>
            <a:off x="675290" y="650985"/>
            <a:ext cx="6783388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/>
            <a:r>
              <a:rPr lang="en-US" sz="2700" b="1" dirty="0">
                <a:ea typeface="ＭＳ Ｐゴシック" pitchFamily="34" charset="-128"/>
              </a:rPr>
              <a:t>Platform Symphony</a:t>
            </a:r>
            <a:br>
              <a:rPr lang="en-US" sz="2700" b="1" dirty="0">
                <a:ea typeface="ＭＳ Ｐゴシック" pitchFamily="34" charset="-128"/>
              </a:rPr>
            </a:br>
            <a:r>
              <a:rPr lang="en-US" sz="2000" i="1" dirty="0">
                <a:solidFill>
                  <a:srgbClr val="00B050"/>
                </a:solidFill>
                <a:ea typeface="ＭＳ Ｐゴシック" pitchFamily="34" charset="-128"/>
              </a:rPr>
              <a:t>Architecture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Title 3"/>
          <p:cNvSpPr>
            <a:spLocks noGrp="1"/>
          </p:cNvSpPr>
          <p:nvPr>
            <p:ph type="title" idx="4294967295"/>
          </p:nvPr>
        </p:nvSpPr>
        <p:spPr>
          <a:xfrm>
            <a:off x="0" y="508603"/>
            <a:ext cx="6815138" cy="563562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Application &amp; Data Integration</a:t>
            </a:r>
            <a:br>
              <a:rPr 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23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2000" b="0" i="1" dirty="0" smtClean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Arial" charset="0"/>
              </a:rPr>
              <a:t>Architecture</a:t>
            </a:r>
          </a:p>
        </p:txBody>
      </p:sp>
      <p:sp>
        <p:nvSpPr>
          <p:cNvPr id="10" name="Rectangle 3"/>
          <p:cNvSpPr/>
          <p:nvPr/>
        </p:nvSpPr>
        <p:spPr>
          <a:xfrm>
            <a:off x="434394" y="1429407"/>
            <a:ext cx="7981911" cy="457200"/>
          </a:xfrm>
          <a:prstGeom prst="rect">
            <a:avLst/>
          </a:prstGeom>
          <a:solidFill>
            <a:srgbClr val="F6C5A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  <a:cs typeface="Arial" pitchFamily="34" charset="0"/>
              </a:rPr>
              <a:t>Application Development / End User Access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0251" y="3972938"/>
            <a:ext cx="8000999" cy="502650"/>
          </a:xfrm>
          <a:prstGeom prst="rect">
            <a:avLst/>
          </a:prstGeom>
          <a:solidFill>
            <a:srgbClr val="C6E5C1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  <a:cs typeface="Arial" pitchFamily="34" charset="0"/>
              </a:rPr>
              <a:t>File System / Data Store Connectors</a:t>
            </a:r>
          </a:p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  <a:cs typeface="Arial" pitchFamily="34" charset="0"/>
              </a:rPr>
              <a:t>(Distributed parallel fault-tolerant file systems / Relational &amp; MPP Databases)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2249" y="2858159"/>
            <a:ext cx="4505040" cy="381001"/>
          </a:xfrm>
          <a:prstGeom prst="rect">
            <a:avLst/>
          </a:prstGeom>
          <a:solidFill>
            <a:srgbClr val="73C167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ysClr val="windowText" lastClr="000000"/>
                </a:solidFill>
                <a:cs typeface="Arial" pitchFamily="34" charset="0"/>
              </a:rPr>
              <a:t>Hadoop MapReduce Processing Framework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0121" y="2327894"/>
            <a:ext cx="1066800" cy="533400"/>
          </a:xfrm>
          <a:prstGeom prst="rect">
            <a:avLst/>
          </a:prstGeom>
          <a:solidFill>
            <a:srgbClr val="C6E5C1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  <a:cs typeface="Arial" pitchFamily="34" charset="0"/>
              </a:rPr>
              <a:t>MR Java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06920" y="2327894"/>
            <a:ext cx="605659" cy="533400"/>
          </a:xfrm>
          <a:prstGeom prst="rect">
            <a:avLst/>
          </a:prstGeom>
          <a:solidFill>
            <a:srgbClr val="C6E5C1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  <a:cs typeface="Arial" pitchFamily="34" charset="0"/>
              </a:rPr>
              <a:t>Pig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00754" y="2327894"/>
            <a:ext cx="685800" cy="533400"/>
          </a:xfrm>
          <a:prstGeom prst="rect">
            <a:avLst/>
          </a:prstGeom>
          <a:solidFill>
            <a:srgbClr val="C6E5C1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  <a:cs typeface="Arial" pitchFamily="34" charset="0"/>
              </a:rPr>
              <a:t>Hive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427175" y="2327894"/>
            <a:ext cx="966149" cy="533400"/>
          </a:xfrm>
          <a:prstGeom prst="rect">
            <a:avLst/>
          </a:prstGeom>
          <a:solidFill>
            <a:srgbClr val="C6E5C1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  <a:cs typeface="Arial" pitchFamily="34" charset="0"/>
              </a:rPr>
              <a:t>MR  Apps</a:t>
            </a:r>
          </a:p>
        </p:txBody>
      </p:sp>
      <p:sp>
        <p:nvSpPr>
          <p:cNvPr id="59" name="Rectangle 3"/>
          <p:cNvSpPr/>
          <p:nvPr/>
        </p:nvSpPr>
        <p:spPr>
          <a:xfrm>
            <a:off x="4393324" y="1886607"/>
            <a:ext cx="4022999" cy="457200"/>
          </a:xfrm>
          <a:prstGeom prst="rect">
            <a:avLst/>
          </a:prstGeom>
          <a:solidFill>
            <a:srgbClr val="F6C5A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Technical Computing Applications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393324" y="2352693"/>
            <a:ext cx="3351486" cy="519112"/>
          </a:xfrm>
          <a:prstGeom prst="rect">
            <a:avLst/>
          </a:prstGeom>
          <a:solidFill>
            <a:srgbClr val="C6E5C1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  <a:cs typeface="Arial" pitchFamily="34" charset="0"/>
              </a:rPr>
              <a:t>R, C/C++, Python, Java, Binaries </a:t>
            </a:r>
          </a:p>
        </p:txBody>
      </p:sp>
      <p:grpSp>
        <p:nvGrpSpPr>
          <p:cNvPr id="2" name="Group 49"/>
          <p:cNvGrpSpPr/>
          <p:nvPr/>
        </p:nvGrpSpPr>
        <p:grpSpPr>
          <a:xfrm>
            <a:off x="879988" y="5189247"/>
            <a:ext cx="1219200" cy="914400"/>
            <a:chOff x="424070" y="3624470"/>
            <a:chExt cx="1524001" cy="102041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0" name="Rectangle 29"/>
            <p:cNvSpPr/>
            <p:nvPr/>
          </p:nvSpPr>
          <p:spPr>
            <a:xfrm>
              <a:off x="424070" y="3776870"/>
              <a:ext cx="1524000" cy="702365"/>
            </a:xfrm>
            <a:prstGeom prst="rect">
              <a:avLst/>
            </a:prstGeom>
            <a:solidFill>
              <a:srgbClr val="F6C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ysClr val="windowText" lastClr="000000"/>
                  </a:solidFill>
                  <a:cs typeface="Arial" pitchFamily="34" charset="0"/>
                </a:rPr>
                <a:t>HDFS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ysClr val="windowText" lastClr="000000"/>
                  </a:solidFill>
                  <a:cs typeface="Arial" pitchFamily="34" charset="0"/>
                </a:rPr>
                <a:t>HBase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430697" y="3624470"/>
              <a:ext cx="1517374" cy="311426"/>
            </a:xfrm>
            <a:prstGeom prst="ellipse">
              <a:avLst/>
            </a:prstGeom>
            <a:solidFill>
              <a:srgbClr val="F6C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24071" y="4333461"/>
              <a:ext cx="1517374" cy="311426"/>
            </a:xfrm>
            <a:prstGeom prst="ellipse">
              <a:avLst/>
            </a:prstGeom>
            <a:solidFill>
              <a:srgbClr val="F6C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rot="16200000" flipV="1">
            <a:off x="1148748" y="4793319"/>
            <a:ext cx="685800" cy="3175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9"/>
          <p:cNvGrpSpPr/>
          <p:nvPr/>
        </p:nvGrpSpPr>
        <p:grpSpPr>
          <a:xfrm>
            <a:off x="2175388" y="5189247"/>
            <a:ext cx="1219200" cy="914400"/>
            <a:chOff x="424070" y="3624470"/>
            <a:chExt cx="1524001" cy="102041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5" name="Rectangle 84"/>
            <p:cNvSpPr/>
            <p:nvPr/>
          </p:nvSpPr>
          <p:spPr>
            <a:xfrm>
              <a:off x="424070" y="3776870"/>
              <a:ext cx="1524000" cy="702365"/>
            </a:xfrm>
            <a:prstGeom prst="rect">
              <a:avLst/>
            </a:prstGeom>
            <a:solidFill>
              <a:srgbClr val="F6C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ysClr val="windowText" lastClr="000000"/>
                  </a:solidFill>
                  <a:cs typeface="Arial" pitchFamily="34" charset="0"/>
                </a:rPr>
                <a:t>Distributed File Systems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430697" y="3624470"/>
              <a:ext cx="1517374" cy="311426"/>
            </a:xfrm>
            <a:prstGeom prst="ellipse">
              <a:avLst/>
            </a:prstGeom>
            <a:solidFill>
              <a:srgbClr val="F6C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424071" y="4333461"/>
              <a:ext cx="1517374" cy="311426"/>
            </a:xfrm>
            <a:prstGeom prst="ellipse">
              <a:avLst/>
            </a:prstGeom>
            <a:solidFill>
              <a:srgbClr val="F6C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</p:grpSp>
      <p:grpSp>
        <p:nvGrpSpPr>
          <p:cNvPr id="4" name="Group 49"/>
          <p:cNvGrpSpPr/>
          <p:nvPr/>
        </p:nvGrpSpPr>
        <p:grpSpPr>
          <a:xfrm>
            <a:off x="3470788" y="5189247"/>
            <a:ext cx="1219200" cy="914400"/>
            <a:chOff x="424070" y="3624470"/>
            <a:chExt cx="1524001" cy="102041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9" name="Rectangle 88"/>
            <p:cNvSpPr/>
            <p:nvPr/>
          </p:nvSpPr>
          <p:spPr>
            <a:xfrm>
              <a:off x="424070" y="3776870"/>
              <a:ext cx="1524000" cy="702365"/>
            </a:xfrm>
            <a:prstGeom prst="rect">
              <a:avLst/>
            </a:prstGeom>
            <a:solidFill>
              <a:srgbClr val="F6C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ysClr val="windowText" lastClr="000000"/>
                  </a:solidFill>
                  <a:cs typeface="Arial" pitchFamily="34" charset="0"/>
                </a:rPr>
                <a:t>Scale Out File Systems</a:t>
              </a:r>
            </a:p>
          </p:txBody>
        </p:sp>
        <p:sp>
          <p:nvSpPr>
            <p:cNvPr id="90" name="Oval 89"/>
            <p:cNvSpPr/>
            <p:nvPr/>
          </p:nvSpPr>
          <p:spPr>
            <a:xfrm>
              <a:off x="430697" y="3624470"/>
              <a:ext cx="1517374" cy="311426"/>
            </a:xfrm>
            <a:prstGeom prst="ellipse">
              <a:avLst/>
            </a:prstGeom>
            <a:solidFill>
              <a:srgbClr val="F6C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424071" y="4333461"/>
              <a:ext cx="1517374" cy="311426"/>
            </a:xfrm>
            <a:prstGeom prst="ellipse">
              <a:avLst/>
            </a:prstGeom>
            <a:solidFill>
              <a:srgbClr val="F6C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786555" y="2327894"/>
            <a:ext cx="650328" cy="533400"/>
          </a:xfrm>
          <a:prstGeom prst="rect">
            <a:avLst/>
          </a:prstGeom>
          <a:solidFill>
            <a:srgbClr val="C6E5C1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 smtClean="0">
                <a:solidFill>
                  <a:sysClr val="windowText" lastClr="000000"/>
                </a:solidFill>
                <a:cs typeface="Arial" pitchFamily="34" charset="0"/>
              </a:rPr>
              <a:t>Jaql</a:t>
            </a:r>
            <a:endParaRPr lang="en-US" sz="140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357460" y="5645807"/>
            <a:ext cx="1492250" cy="23813"/>
          </a:xfrm>
          <a:prstGeom prst="straightConnector1">
            <a:avLst/>
          </a:prstGeom>
          <a:ln w="349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9"/>
          <p:cNvGrpSpPr/>
          <p:nvPr/>
        </p:nvGrpSpPr>
        <p:grpSpPr>
          <a:xfrm>
            <a:off x="4766188" y="5189247"/>
            <a:ext cx="1219200" cy="914400"/>
            <a:chOff x="424070" y="3624470"/>
            <a:chExt cx="1524001" cy="102041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4" name="Rectangle 43"/>
            <p:cNvSpPr/>
            <p:nvPr/>
          </p:nvSpPr>
          <p:spPr>
            <a:xfrm>
              <a:off x="424070" y="3776870"/>
              <a:ext cx="1524000" cy="702365"/>
            </a:xfrm>
            <a:prstGeom prst="rect">
              <a:avLst/>
            </a:prstGeom>
            <a:solidFill>
              <a:srgbClr val="F6C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ysClr val="windowText" lastClr="000000"/>
                  </a:solidFill>
                  <a:cs typeface="Arial" pitchFamily="34" charset="0"/>
                </a:rPr>
                <a:t>Relational Database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430697" y="3624470"/>
              <a:ext cx="1517374" cy="311426"/>
            </a:xfrm>
            <a:prstGeom prst="ellipse">
              <a:avLst/>
            </a:prstGeom>
            <a:solidFill>
              <a:srgbClr val="F6C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424071" y="4333461"/>
              <a:ext cx="1517374" cy="311426"/>
            </a:xfrm>
            <a:prstGeom prst="ellipse">
              <a:avLst/>
            </a:prstGeom>
            <a:solidFill>
              <a:srgbClr val="F6C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6061588" y="5189247"/>
            <a:ext cx="1219200" cy="914400"/>
            <a:chOff x="424070" y="3624470"/>
            <a:chExt cx="1524001" cy="102041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8" name="Rectangle 47"/>
            <p:cNvSpPr/>
            <p:nvPr/>
          </p:nvSpPr>
          <p:spPr>
            <a:xfrm>
              <a:off x="424070" y="3776870"/>
              <a:ext cx="1524000" cy="702365"/>
            </a:xfrm>
            <a:prstGeom prst="rect">
              <a:avLst/>
            </a:prstGeom>
            <a:solidFill>
              <a:srgbClr val="F6C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ysClr val="windowText" lastClr="000000"/>
                  </a:solidFill>
                  <a:cs typeface="Arial" pitchFamily="34" charset="0"/>
                </a:rPr>
                <a:t>MPP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ysClr val="windowText" lastClr="000000"/>
                  </a:solidFill>
                  <a:cs typeface="Arial" pitchFamily="34" charset="0"/>
                </a:rPr>
                <a:t>Database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430697" y="3624470"/>
              <a:ext cx="1517374" cy="311426"/>
            </a:xfrm>
            <a:prstGeom prst="ellipse">
              <a:avLst/>
            </a:prstGeom>
            <a:solidFill>
              <a:srgbClr val="F6C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24071" y="4333461"/>
              <a:ext cx="1517374" cy="311426"/>
            </a:xfrm>
            <a:prstGeom prst="ellipse">
              <a:avLst/>
            </a:prstGeom>
            <a:solidFill>
              <a:srgbClr val="F6C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 rot="16200000" flipV="1">
            <a:off x="5034948" y="4793319"/>
            <a:ext cx="685800" cy="3175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6328761" y="4794907"/>
            <a:ext cx="685800" cy="3175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30250" y="3594495"/>
            <a:ext cx="8001000" cy="381569"/>
          </a:xfrm>
          <a:prstGeom prst="rect">
            <a:avLst/>
          </a:prstGeom>
          <a:solidFill>
            <a:srgbClr val="73C167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ysClr val="windowText" lastClr="000000"/>
                </a:solidFill>
                <a:cs typeface="Arial" pitchFamily="34" charset="0"/>
              </a:rPr>
              <a:t>Platform Resource Orchestrator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2444148" y="4793319"/>
            <a:ext cx="685800" cy="3175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3739548" y="4793319"/>
            <a:ext cx="685800" cy="3175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30250" y="3233682"/>
            <a:ext cx="8001000" cy="381001"/>
          </a:xfrm>
          <a:prstGeom prst="rect">
            <a:avLst/>
          </a:prstGeom>
          <a:solidFill>
            <a:srgbClr val="73C167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Distributed Runtime Scheduling Engine - Platform Symphony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744810" y="2343807"/>
            <a:ext cx="685800" cy="533400"/>
          </a:xfrm>
          <a:prstGeom prst="rect">
            <a:avLst/>
          </a:prstGeom>
          <a:solidFill>
            <a:srgbClr val="C6E5C1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  <a:cs typeface="Arial" pitchFamily="34" charset="0"/>
              </a:rPr>
              <a:t>Other</a:t>
            </a:r>
          </a:p>
        </p:txBody>
      </p:sp>
      <p:sp>
        <p:nvSpPr>
          <p:cNvPr id="60" name="Rectangle 59"/>
          <p:cNvSpPr/>
          <p:nvPr/>
        </p:nvSpPr>
        <p:spPr>
          <a:xfrm rot="5400000">
            <a:off x="7552602" y="3221815"/>
            <a:ext cx="2133601" cy="377590"/>
          </a:xfrm>
          <a:prstGeom prst="rect">
            <a:avLst/>
          </a:prstGeom>
          <a:solidFill>
            <a:srgbClr val="73C167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Mgmt Console (GUI)</a:t>
            </a:r>
          </a:p>
        </p:txBody>
      </p:sp>
      <p:sp>
        <p:nvSpPr>
          <p:cNvPr id="7" name="Rectangle 20"/>
          <p:cNvSpPr/>
          <p:nvPr/>
        </p:nvSpPr>
        <p:spPr>
          <a:xfrm>
            <a:off x="4914919" y="2868322"/>
            <a:ext cx="3513289" cy="363485"/>
          </a:xfrm>
          <a:prstGeom prst="rect">
            <a:avLst/>
          </a:prstGeom>
          <a:solidFill>
            <a:srgbClr val="73C167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SOA Framework</a:t>
            </a:r>
          </a:p>
        </p:txBody>
      </p:sp>
      <p:sp>
        <p:nvSpPr>
          <p:cNvPr id="58" name="Rectangle 3"/>
          <p:cNvSpPr/>
          <p:nvPr/>
        </p:nvSpPr>
        <p:spPr>
          <a:xfrm>
            <a:off x="443898" y="1886608"/>
            <a:ext cx="3938916" cy="461962"/>
          </a:xfrm>
          <a:prstGeom prst="rect">
            <a:avLst/>
          </a:prstGeom>
          <a:solidFill>
            <a:srgbClr val="F6C5A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  <a:cs typeface="Arial" pitchFamily="34" charset="0"/>
              </a:rPr>
              <a:t>Hadoop Applications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Title 2"/>
          <p:cNvSpPr>
            <a:spLocks noGrp="1"/>
          </p:cNvSpPr>
          <p:nvPr>
            <p:ph type="title" idx="4294967295"/>
          </p:nvPr>
        </p:nvSpPr>
        <p:spPr>
          <a:xfrm>
            <a:off x="189186" y="578069"/>
            <a:ext cx="7272338" cy="563562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Platform Symphony </a:t>
            </a:r>
            <a:r>
              <a:rPr lang="en-US" sz="2400" dirty="0" err="1" smtClean="0">
                <a:latin typeface="Arial" charset="0"/>
                <a:ea typeface="ＭＳ Ｐゴシック" pitchFamily="34" charset="-128"/>
                <a:cs typeface="Arial" charset="0"/>
              </a:rPr>
              <a:t>MapReduce</a:t>
            </a:r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b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2000" b="0" i="1" dirty="0" smtClean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Arial" charset="0"/>
              </a:rPr>
              <a:t>Application Support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810143" y="4675518"/>
            <a:ext cx="7771012" cy="427437"/>
          </a:xfrm>
          <a:prstGeom prst="rect">
            <a:avLst/>
          </a:prstGeom>
          <a:solidFill>
            <a:srgbClr val="9E5ECE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" lastClr="FFFFFF"/>
                </a:solidFill>
                <a:latin typeface="Calibri"/>
                <a:cs typeface="+mn-cs"/>
              </a:rPr>
              <a:t>          Grid Orchestration</a:t>
            </a:r>
          </a:p>
        </p:txBody>
      </p:sp>
      <p:pic>
        <p:nvPicPr>
          <p:cNvPr id="200709" name="Picture 2" descr="Pic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0813" y="1162488"/>
            <a:ext cx="103346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Down Arrow 116"/>
          <p:cNvSpPr/>
          <p:nvPr/>
        </p:nvSpPr>
        <p:spPr>
          <a:xfrm>
            <a:off x="1758950" y="1466850"/>
            <a:ext cx="269875" cy="228600"/>
          </a:xfrm>
          <a:prstGeom prst="downArrow">
            <a:avLst/>
          </a:prstGeom>
          <a:solidFill>
            <a:srgbClr val="73C167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2300288" y="5830888"/>
            <a:ext cx="6308725" cy="606425"/>
          </a:xfrm>
          <a:prstGeom prst="roundRect">
            <a:avLst/>
          </a:prstGeom>
          <a:noFill/>
          <a:ln w="28575" cap="flat" cmpd="sng" algn="ctr">
            <a:solidFill>
              <a:sysClr val="window" lastClr="FFFFFF">
                <a:lumMod val="75000"/>
              </a:sysClr>
            </a:solidFill>
            <a:prstDash val="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44538" y="5926138"/>
            <a:ext cx="1555750" cy="46196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Pluggable Distributed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File System /  Storage</a:t>
            </a:r>
          </a:p>
        </p:txBody>
      </p:sp>
      <p:pic>
        <p:nvPicPr>
          <p:cNvPr id="200713" name="Picture 12" descr="Pictur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9213" y="5897563"/>
            <a:ext cx="3810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14" name="Picture 4" descr="Pictur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43863" y="5156200"/>
            <a:ext cx="5254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15" name="Picture 4" descr="Pictur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0688" y="5156200"/>
            <a:ext cx="54133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Rectangle 122"/>
          <p:cNvSpPr/>
          <p:nvPr/>
        </p:nvSpPr>
        <p:spPr>
          <a:xfrm>
            <a:off x="813011" y="1849670"/>
            <a:ext cx="7771012" cy="2764472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cs typeface="+mn-cs"/>
            </a:endParaRPr>
          </a:p>
        </p:txBody>
      </p:sp>
      <p:cxnSp>
        <p:nvCxnSpPr>
          <p:cNvPr id="200719" name="Elbow Connector 123"/>
          <p:cNvCxnSpPr>
            <a:cxnSpLocks noChangeShapeType="1"/>
          </p:cNvCxnSpPr>
          <p:nvPr/>
        </p:nvCxnSpPr>
        <p:spPr bwMode="auto">
          <a:xfrm rot="16200000" flipH="1">
            <a:off x="1413669" y="3205957"/>
            <a:ext cx="2616200" cy="1655762"/>
          </a:xfrm>
          <a:prstGeom prst="bentConnector3">
            <a:avLst>
              <a:gd name="adj1" fmla="val 58069"/>
            </a:avLst>
          </a:prstGeom>
          <a:noFill/>
          <a:ln w="57150" algn="ctr">
            <a:solidFill>
              <a:srgbClr val="9BBB59"/>
            </a:solidFill>
            <a:miter lim="800000"/>
            <a:headEnd/>
            <a:tailEnd type="triangle" w="med" len="med"/>
          </a:ln>
        </p:spPr>
      </p:cxnSp>
      <p:cxnSp>
        <p:nvCxnSpPr>
          <p:cNvPr id="200720" name="Elbow Connector 45"/>
          <p:cNvCxnSpPr>
            <a:cxnSpLocks noChangeShapeType="1"/>
          </p:cNvCxnSpPr>
          <p:nvPr/>
        </p:nvCxnSpPr>
        <p:spPr bwMode="auto">
          <a:xfrm flipV="1">
            <a:off x="1884363" y="3292475"/>
            <a:ext cx="2027237" cy="338138"/>
          </a:xfrm>
          <a:prstGeom prst="bentConnector2">
            <a:avLst/>
          </a:prstGeom>
          <a:noFill/>
          <a:ln w="57150" algn="ctr">
            <a:solidFill>
              <a:srgbClr val="9BBB59"/>
            </a:solidFill>
            <a:miter lim="800000"/>
            <a:headEnd/>
            <a:tailEnd type="triangle" w="med" len="med"/>
          </a:ln>
        </p:spPr>
      </p:cxnSp>
      <p:cxnSp>
        <p:nvCxnSpPr>
          <p:cNvPr id="200721" name="Shape 125"/>
          <p:cNvCxnSpPr>
            <a:cxnSpLocks noChangeShapeType="1"/>
          </p:cNvCxnSpPr>
          <p:nvPr/>
        </p:nvCxnSpPr>
        <p:spPr bwMode="auto">
          <a:xfrm>
            <a:off x="4732338" y="2540000"/>
            <a:ext cx="2635250" cy="269875"/>
          </a:xfrm>
          <a:prstGeom prst="bentConnector2">
            <a:avLst/>
          </a:prstGeom>
          <a:noFill/>
          <a:ln w="57150" algn="ctr">
            <a:solidFill>
              <a:srgbClr val="9BBB59"/>
            </a:solidFill>
            <a:miter lim="800000"/>
            <a:headEnd/>
            <a:tailEnd type="triangle" w="med" len="med"/>
          </a:ln>
        </p:spPr>
      </p:cxnSp>
      <p:cxnSp>
        <p:nvCxnSpPr>
          <p:cNvPr id="200722" name="Straight Arrow Connector 126"/>
          <p:cNvCxnSpPr>
            <a:cxnSpLocks noChangeShapeType="1"/>
          </p:cNvCxnSpPr>
          <p:nvPr/>
        </p:nvCxnSpPr>
        <p:spPr bwMode="auto">
          <a:xfrm rot="5400000">
            <a:off x="5814219" y="2675732"/>
            <a:ext cx="269875" cy="1587"/>
          </a:xfrm>
          <a:prstGeom prst="straightConnector1">
            <a:avLst/>
          </a:prstGeom>
          <a:noFill/>
          <a:ln w="57150" algn="ctr">
            <a:solidFill>
              <a:srgbClr val="9BBB59"/>
            </a:solidFill>
            <a:round/>
            <a:headEnd/>
            <a:tailEnd type="triangle" w="med" len="med"/>
          </a:ln>
        </p:spPr>
      </p:cxnSp>
      <p:cxnSp>
        <p:nvCxnSpPr>
          <p:cNvPr id="200723" name="Elbow Connector 127"/>
          <p:cNvCxnSpPr>
            <a:cxnSpLocks noChangeShapeType="1"/>
          </p:cNvCxnSpPr>
          <p:nvPr/>
        </p:nvCxnSpPr>
        <p:spPr bwMode="auto">
          <a:xfrm flipV="1">
            <a:off x="4800600" y="3214688"/>
            <a:ext cx="742950" cy="2270125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rgbClr val="9BBB59"/>
            </a:solidFill>
            <a:miter lim="800000"/>
            <a:headEnd/>
            <a:tailEnd type="triangle" w="med" len="med"/>
          </a:ln>
        </p:spPr>
      </p:cxnSp>
      <p:cxnSp>
        <p:nvCxnSpPr>
          <p:cNvPr id="200724" name="Shape 128"/>
          <p:cNvCxnSpPr>
            <a:cxnSpLocks noChangeShapeType="1"/>
          </p:cNvCxnSpPr>
          <p:nvPr/>
        </p:nvCxnSpPr>
        <p:spPr bwMode="auto">
          <a:xfrm rot="16200000" flipH="1">
            <a:off x="5783263" y="3903663"/>
            <a:ext cx="466725" cy="269875"/>
          </a:xfrm>
          <a:prstGeom prst="bentConnector2">
            <a:avLst/>
          </a:prstGeom>
          <a:noFill/>
          <a:ln w="57150" algn="ctr">
            <a:solidFill>
              <a:srgbClr val="9BBB59"/>
            </a:solidFill>
            <a:miter lim="800000"/>
            <a:headEnd/>
            <a:tailEnd type="triangle" w="med" len="med"/>
          </a:ln>
        </p:spPr>
      </p:cxnSp>
      <p:cxnSp>
        <p:nvCxnSpPr>
          <p:cNvPr id="200725" name="Elbow Connector 129"/>
          <p:cNvCxnSpPr>
            <a:cxnSpLocks noChangeShapeType="1"/>
          </p:cNvCxnSpPr>
          <p:nvPr/>
        </p:nvCxnSpPr>
        <p:spPr bwMode="auto">
          <a:xfrm rot="16200000" flipH="1">
            <a:off x="7606506" y="3380582"/>
            <a:ext cx="366713" cy="844550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rgbClr val="9BBB59"/>
            </a:solidFill>
            <a:miter lim="800000"/>
            <a:headEnd/>
            <a:tailEnd type="triangle" w="med" len="med"/>
          </a:ln>
        </p:spPr>
      </p:cxnSp>
      <p:sp>
        <p:nvSpPr>
          <p:cNvPr id="131" name="Rectangle 130"/>
          <p:cNvSpPr/>
          <p:nvPr/>
        </p:nvSpPr>
        <p:spPr>
          <a:xfrm>
            <a:off x="2950191" y="2056698"/>
            <a:ext cx="1621776" cy="809114"/>
          </a:xfrm>
          <a:prstGeom prst="rect">
            <a:avLst/>
          </a:prstGeom>
          <a:solidFill>
            <a:srgbClr val="73C167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Application Managers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5543192" y="2810334"/>
            <a:ext cx="810888" cy="809114"/>
          </a:xfrm>
          <a:prstGeom prst="rect">
            <a:avLst/>
          </a:prstGeom>
          <a:solidFill>
            <a:srgbClr val="73C167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white"/>
                </a:solidFill>
                <a:latin typeface="Calibri"/>
                <a:cs typeface="+mn-cs"/>
              </a:rPr>
              <a:t>Map Task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6962247" y="2810334"/>
            <a:ext cx="810888" cy="809114"/>
          </a:xfrm>
          <a:prstGeom prst="rect">
            <a:avLst/>
          </a:prstGeom>
          <a:solidFill>
            <a:srgbClr val="73C167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932613" y="3990975"/>
            <a:ext cx="755650" cy="4619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Local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Storage</a:t>
            </a:r>
          </a:p>
        </p:txBody>
      </p:sp>
      <p:cxnSp>
        <p:nvCxnSpPr>
          <p:cNvPr id="200736" name="Straight Arrow Connector 134"/>
          <p:cNvCxnSpPr>
            <a:cxnSpLocks noChangeShapeType="1"/>
          </p:cNvCxnSpPr>
          <p:nvPr/>
        </p:nvCxnSpPr>
        <p:spPr bwMode="auto">
          <a:xfrm flipV="1">
            <a:off x="7705725" y="4283075"/>
            <a:ext cx="338138" cy="3175"/>
          </a:xfrm>
          <a:prstGeom prst="straightConnector1">
            <a:avLst/>
          </a:prstGeom>
          <a:noFill/>
          <a:ln w="57150" algn="ctr">
            <a:solidFill>
              <a:srgbClr val="9BBB59"/>
            </a:solidFill>
            <a:round/>
            <a:headEnd/>
            <a:tailEnd type="triangle" w="med" len="med"/>
          </a:ln>
        </p:spPr>
      </p:cxnSp>
      <p:cxnSp>
        <p:nvCxnSpPr>
          <p:cNvPr id="200737" name="Straight Arrow Connector 135"/>
          <p:cNvCxnSpPr>
            <a:cxnSpLocks noChangeShapeType="1"/>
          </p:cNvCxnSpPr>
          <p:nvPr/>
        </p:nvCxnSpPr>
        <p:spPr bwMode="auto">
          <a:xfrm rot="10800000">
            <a:off x="6556375" y="4283075"/>
            <a:ext cx="406400" cy="0"/>
          </a:xfrm>
          <a:prstGeom prst="straightConnector1">
            <a:avLst/>
          </a:prstGeom>
          <a:noFill/>
          <a:ln w="57150" algn="ctr">
            <a:solidFill>
              <a:srgbClr val="9BBB59"/>
            </a:solidFill>
            <a:round/>
            <a:headEnd/>
            <a:tailEnd type="triangle" w="med" len="med"/>
          </a:ln>
        </p:spPr>
      </p:cxnSp>
      <p:sp>
        <p:nvSpPr>
          <p:cNvPr id="137" name="Rounded Rectangle 136"/>
          <p:cNvSpPr/>
          <p:nvPr/>
        </p:nvSpPr>
        <p:spPr>
          <a:xfrm>
            <a:off x="2299639" y="5341578"/>
            <a:ext cx="2500239" cy="286403"/>
          </a:xfrm>
          <a:prstGeom prst="roundRect">
            <a:avLst/>
          </a:prstGeom>
          <a:gradFill rotWithShape="1">
            <a:gsLst>
              <a:gs pos="0">
                <a:sysClr val="window" lastClr="FFFFFF">
                  <a:tint val="40000"/>
                  <a:satMod val="350000"/>
                </a:sysClr>
              </a:gs>
              <a:gs pos="40000">
                <a:sysClr val="window" lastClr="FFFFFF">
                  <a:tint val="45000"/>
                  <a:shade val="99000"/>
                  <a:satMod val="350000"/>
                </a:sysClr>
              </a:gs>
              <a:gs pos="100000">
                <a:sysClr val="window" lastClr="FFFFFF">
                  <a:shade val="20000"/>
                  <a:satMod val="255000"/>
                </a:sysClr>
              </a:gs>
            </a:gsLst>
            <a:path path="circle">
              <a:fillToRect l="50000" t="-80000" r="50000" b="180000"/>
            </a:path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black"/>
                </a:solidFill>
                <a:latin typeface="Calibri"/>
                <a:cs typeface="+mn-cs"/>
              </a:rPr>
              <a:t>Input Folder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5408044" y="5358277"/>
            <a:ext cx="2567813" cy="286403"/>
          </a:xfrm>
          <a:prstGeom prst="roundRect">
            <a:avLst/>
          </a:prstGeom>
          <a:gradFill rotWithShape="1">
            <a:gsLst>
              <a:gs pos="0">
                <a:sysClr val="window" lastClr="FFFFFF">
                  <a:tint val="40000"/>
                  <a:satMod val="350000"/>
                </a:sysClr>
              </a:gs>
              <a:gs pos="40000">
                <a:sysClr val="window" lastClr="FFFFFF">
                  <a:tint val="45000"/>
                  <a:shade val="99000"/>
                  <a:satMod val="350000"/>
                </a:sysClr>
              </a:gs>
              <a:gs pos="100000">
                <a:sysClr val="window" lastClr="FFFFFF">
                  <a:shade val="20000"/>
                  <a:satMod val="255000"/>
                </a:sysClr>
              </a:gs>
            </a:gsLst>
            <a:path path="circle">
              <a:fillToRect l="50000" t="-80000" r="50000" b="180000"/>
            </a:path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black"/>
                </a:solidFill>
                <a:latin typeface="Calibri"/>
                <a:cs typeface="+mn-cs"/>
              </a:rPr>
              <a:t>Output folder</a:t>
            </a:r>
          </a:p>
        </p:txBody>
      </p:sp>
      <p:cxnSp>
        <p:nvCxnSpPr>
          <p:cNvPr id="200744" name="Elbow Connector 138"/>
          <p:cNvCxnSpPr>
            <a:cxnSpLocks noChangeShapeType="1"/>
            <a:stCxn id="134" idx="2"/>
          </p:cNvCxnSpPr>
          <p:nvPr/>
        </p:nvCxnSpPr>
        <p:spPr bwMode="auto">
          <a:xfrm rot="5400000">
            <a:off x="6548438" y="4595813"/>
            <a:ext cx="904875" cy="619125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rgbClr val="9BBB59"/>
            </a:solidFill>
            <a:miter lim="800000"/>
            <a:headEnd/>
            <a:tailEnd type="triangle" w="med" len="med"/>
          </a:ln>
        </p:spPr>
      </p:cxnSp>
      <p:sp>
        <p:nvSpPr>
          <p:cNvPr id="140" name="TextBox 139"/>
          <p:cNvSpPr txBox="1"/>
          <p:nvPr/>
        </p:nvSpPr>
        <p:spPr>
          <a:xfrm>
            <a:off x="1962150" y="3652838"/>
            <a:ext cx="2252663" cy="5175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cs typeface="+mn-cs"/>
              </a:rPr>
              <a:t>Split data  and allocate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cs typeface="+mn-cs"/>
              </a:rPr>
              <a:t>resources for applications 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5678340" y="2945186"/>
            <a:ext cx="810888" cy="809114"/>
          </a:xfrm>
          <a:prstGeom prst="rect">
            <a:avLst/>
          </a:prstGeom>
          <a:solidFill>
            <a:srgbClr val="73C167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white"/>
                </a:solidFill>
                <a:latin typeface="Calibri"/>
                <a:cs typeface="+mn-cs"/>
              </a:rPr>
              <a:t>Map Task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5813488" y="3080039"/>
            <a:ext cx="810888" cy="809114"/>
          </a:xfrm>
          <a:prstGeom prst="rect">
            <a:avLst/>
          </a:prstGeom>
          <a:solidFill>
            <a:srgbClr val="73C167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Map Task(s)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092571" y="2945186"/>
            <a:ext cx="810888" cy="809114"/>
          </a:xfrm>
          <a:prstGeom prst="rect">
            <a:avLst/>
          </a:prstGeom>
          <a:solidFill>
            <a:srgbClr val="73C167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232543" y="3080039"/>
            <a:ext cx="810888" cy="809114"/>
          </a:xfrm>
          <a:prstGeom prst="rect">
            <a:avLst/>
          </a:prstGeom>
          <a:solidFill>
            <a:srgbClr val="73C167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Reduce Task(s)</a:t>
            </a:r>
          </a:p>
        </p:txBody>
      </p:sp>
      <p:pic>
        <p:nvPicPr>
          <p:cNvPr id="145" name="Picture 12" descr="Pictur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9BBB5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218932" y="4074733"/>
            <a:ext cx="293138" cy="365702"/>
          </a:xfrm>
          <a:prstGeom prst="rect">
            <a:avLst/>
          </a:prstGeom>
          <a:solidFill>
            <a:srgbClr val="73C167"/>
          </a:solidFill>
          <a:ln>
            <a:solidFill>
              <a:srgbClr val="73C167"/>
            </a:solidFill>
          </a:ln>
        </p:spPr>
      </p:pic>
      <p:pic>
        <p:nvPicPr>
          <p:cNvPr id="146" name="Picture 12" descr="Pictur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9BBB5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33847" y="4096575"/>
            <a:ext cx="247454" cy="365702"/>
          </a:xfrm>
          <a:prstGeom prst="rect">
            <a:avLst/>
          </a:prstGeom>
          <a:solidFill>
            <a:srgbClr val="73C167"/>
          </a:solidFill>
          <a:ln>
            <a:solidFill>
              <a:srgbClr val="73C167"/>
            </a:solidFill>
          </a:ln>
        </p:spPr>
      </p:pic>
      <p:pic>
        <p:nvPicPr>
          <p:cNvPr id="200760" name="Picture 12" descr="Pictur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5963" y="5897563"/>
            <a:ext cx="3810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61" name="Picture 12" descr="Pictur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2963" y="5897563"/>
            <a:ext cx="3810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62" name="Picture 12" descr="Pictur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9713" y="5897563"/>
            <a:ext cx="3810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63" name="Picture 12" descr="Pictur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3213" y="5897563"/>
            <a:ext cx="3810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64" name="Picture 12" descr="Pictur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56463" y="5897563"/>
            <a:ext cx="3810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65" name="Picture 12" descr="Pictur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2713" y="5897563"/>
            <a:ext cx="3810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66" name="Picture 12" descr="Pictur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9463" y="5897563"/>
            <a:ext cx="3810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67" name="Picture 12" descr="Pictur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6213" y="5897563"/>
            <a:ext cx="3810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" name="TextBox 154"/>
          <p:cNvSpPr txBox="1"/>
          <p:nvPr/>
        </p:nvSpPr>
        <p:spPr>
          <a:xfrm>
            <a:off x="6197600" y="2006600"/>
            <a:ext cx="21224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="1" kern="0" dirty="0">
                <a:solidFill>
                  <a:sysClr val="windowText" lastClr="000000"/>
                </a:solidFill>
                <a:cs typeface="+mn-cs"/>
              </a:rPr>
              <a:t>Platform Symphony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1083306" y="2005807"/>
            <a:ext cx="1621776" cy="720402"/>
          </a:xfrm>
          <a:prstGeom prst="rect">
            <a:avLst/>
          </a:prstGeom>
          <a:solidFill>
            <a:srgbClr val="73C167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Application API</a:t>
            </a:r>
          </a:p>
        </p:txBody>
      </p:sp>
      <p:sp>
        <p:nvSpPr>
          <p:cNvPr id="2" name="Rectangle 130"/>
          <p:cNvSpPr/>
          <p:nvPr/>
        </p:nvSpPr>
        <p:spPr>
          <a:xfrm>
            <a:off x="3080366" y="2196398"/>
            <a:ext cx="1621776" cy="809114"/>
          </a:xfrm>
          <a:prstGeom prst="rect">
            <a:avLst/>
          </a:prstGeom>
          <a:solidFill>
            <a:srgbClr val="73C167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Application Managers</a:t>
            </a:r>
          </a:p>
        </p:txBody>
      </p:sp>
      <p:sp>
        <p:nvSpPr>
          <p:cNvPr id="3" name="Rectangle 130"/>
          <p:cNvSpPr/>
          <p:nvPr/>
        </p:nvSpPr>
        <p:spPr>
          <a:xfrm>
            <a:off x="3229591" y="2324985"/>
            <a:ext cx="1621776" cy="809114"/>
          </a:xfrm>
          <a:prstGeom prst="rect">
            <a:avLst/>
          </a:prstGeom>
          <a:solidFill>
            <a:srgbClr val="73C167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Application Managers</a:t>
            </a:r>
          </a:p>
        </p:txBody>
      </p:sp>
      <p:sp>
        <p:nvSpPr>
          <p:cNvPr id="4" name="Rectangle 130"/>
          <p:cNvSpPr/>
          <p:nvPr/>
        </p:nvSpPr>
        <p:spPr>
          <a:xfrm>
            <a:off x="3378816" y="2474210"/>
            <a:ext cx="1621776" cy="809114"/>
          </a:xfrm>
          <a:prstGeom prst="rect">
            <a:avLst/>
          </a:prstGeom>
          <a:solidFill>
            <a:srgbClr val="73C167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Application Managers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8514" name="Object 1"/>
          <p:cNvGraphicFramePr>
            <a:graphicFrameLocks noChangeAspect="1"/>
          </p:cNvGraphicFramePr>
          <p:nvPr/>
        </p:nvGraphicFramePr>
        <p:xfrm>
          <a:off x="104775" y="1847850"/>
          <a:ext cx="8963025" cy="4476750"/>
        </p:xfrm>
        <a:graphic>
          <a:graphicData uri="http://schemas.openxmlformats.org/presentationml/2006/ole">
            <p:oleObj spid="_x0000_s448514" name="Visio" r:id="rId4" imgW="7450704" imgH="3726237" progId="">
              <p:embed/>
            </p:oleObj>
          </a:graphicData>
        </a:graphic>
      </p:graphicFrame>
      <p:sp>
        <p:nvSpPr>
          <p:cNvPr id="448516" name="TextBox 1"/>
          <p:cNvSpPr txBox="1">
            <a:spLocks noChangeArrowheads="1"/>
          </p:cNvSpPr>
          <p:nvPr/>
        </p:nvSpPr>
        <p:spPr bwMode="auto">
          <a:xfrm>
            <a:off x="685800" y="1295400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Execution Details</a:t>
            </a:r>
          </a:p>
        </p:txBody>
      </p:sp>
      <p:sp>
        <p:nvSpPr>
          <p:cNvPr id="448517" name="Rectangle 2"/>
          <p:cNvSpPr txBox="1">
            <a:spLocks noChangeArrowheads="1"/>
          </p:cNvSpPr>
          <p:nvPr/>
        </p:nvSpPr>
        <p:spPr bwMode="auto">
          <a:xfrm>
            <a:off x="509752" y="579438"/>
            <a:ext cx="7315200" cy="60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CA" sz="3600" dirty="0">
                <a:solidFill>
                  <a:srgbClr val="000000"/>
                </a:solidFill>
              </a:rPr>
              <a:t>Job Execution + Monitoring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257800"/>
            <a:ext cx="2590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79646">
                    <a:lumMod val="75000"/>
                  </a:srgbClr>
                </a:solidFill>
              </a:rPr>
              <a:t>Distributed File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3200400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>
            <a:stCxn id="6" idx="0"/>
            <a:endCxn id="6" idx="2"/>
          </p:cNvCxnSpPr>
          <p:nvPr/>
        </p:nvCxnSpPr>
        <p:spPr>
          <a:xfrm rot="16200000" flipH="1">
            <a:off x="1409700" y="3429000"/>
            <a:ext cx="4572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082" y="561131"/>
            <a:ext cx="6815158" cy="563562"/>
          </a:xfrm>
        </p:spPr>
        <p:txBody>
          <a:bodyPr/>
          <a:lstStyle/>
          <a:p>
            <a:r>
              <a:rPr lang="en-CA" sz="2800" dirty="0" smtClean="0">
                <a:latin typeface="Arial" charset="0"/>
                <a:ea typeface="ＭＳ Ｐゴシック" pitchFamily="34" charset="-128"/>
                <a:cs typeface="Arial" charset="0"/>
              </a:rPr>
              <a:t>Job Execution</a:t>
            </a:r>
            <a:r>
              <a:rPr lang="en-CA" sz="2000" b="0" i="1" dirty="0" smtClean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CA" sz="2000" b="0" i="1" dirty="0" smtClean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2000" b="0" i="1" dirty="0" smtClean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Arial" charset="0"/>
              </a:rPr>
              <a:t>Compatibility Example</a:t>
            </a:r>
          </a:p>
        </p:txBody>
      </p:sp>
      <p:sp>
        <p:nvSpPr>
          <p:cNvPr id="449539" name="Rectangle 3"/>
          <p:cNvSpPr txBox="1">
            <a:spLocks noChangeArrowheads="1"/>
          </p:cNvSpPr>
          <p:nvPr/>
        </p:nvSpPr>
        <p:spPr bwMode="auto">
          <a:xfrm>
            <a:off x="609600" y="1248104"/>
            <a:ext cx="853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defTabSz="457200" eaLnBrk="0" hangingPunct="0">
              <a:lnSpc>
                <a:spcPct val="80000"/>
              </a:lnSpc>
              <a:spcBef>
                <a:spcPts val="600"/>
              </a:spcBef>
              <a:buClr>
                <a:srgbClr val="1F497D"/>
              </a:buClr>
              <a:buFont typeface="Arial" charset="0"/>
              <a:buNone/>
            </a:pPr>
            <a:r>
              <a:rPr lang="en-CA" sz="2400" dirty="0">
                <a:solidFill>
                  <a:srgbClr val="000000"/>
                </a:solidFill>
                <a:ea typeface="ＭＳ Ｐゴシック" pitchFamily="34" charset="-128"/>
              </a:rPr>
              <a:t>Job submission command line:</a:t>
            </a:r>
          </a:p>
          <a:p>
            <a:pPr marL="0" lvl="1" defTabSz="457200" eaLnBrk="0" hangingPunct="0">
              <a:lnSpc>
                <a:spcPct val="80000"/>
              </a:lnSpc>
              <a:spcBef>
                <a:spcPts val="600"/>
              </a:spcBef>
              <a:buClr>
                <a:srgbClr val="1F497D"/>
              </a:buClr>
              <a:buFont typeface="Arial" charset="0"/>
              <a:buNone/>
            </a:pPr>
            <a:endParaRPr lang="en-CA" sz="2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0" lvl="1" defTabSz="457200" eaLnBrk="0" hangingPunct="0">
              <a:lnSpc>
                <a:spcPct val="80000"/>
              </a:lnSpc>
              <a:spcBef>
                <a:spcPts val="600"/>
              </a:spcBef>
              <a:buClr>
                <a:srgbClr val="1F497D"/>
              </a:buClr>
              <a:buFont typeface="Arial" charset="0"/>
              <a:buNone/>
            </a:pPr>
            <a:r>
              <a:rPr lang="en-CA" sz="2000" dirty="0">
                <a:solidFill>
                  <a:srgbClr val="000000"/>
                </a:solidFill>
                <a:ea typeface="ＭＳ Ｐゴシック" pitchFamily="34" charset="-128"/>
              </a:rPr>
              <a:t>Apache </a:t>
            </a:r>
            <a:r>
              <a:rPr lang="en-CA" sz="2000" dirty="0" err="1">
                <a:solidFill>
                  <a:srgbClr val="000000"/>
                </a:solidFill>
                <a:ea typeface="ＭＳ Ｐゴシック" pitchFamily="34" charset="-128"/>
              </a:rPr>
              <a:t>Hadoop</a:t>
            </a:r>
            <a:r>
              <a:rPr lang="en-CA" sz="2000" dirty="0">
                <a:solidFill>
                  <a:srgbClr val="000000"/>
                </a:solidFill>
                <a:ea typeface="ＭＳ Ｐゴシック" pitchFamily="34" charset="-128"/>
              </a:rPr>
              <a:t>:</a:t>
            </a:r>
          </a:p>
          <a:p>
            <a:pPr marL="609600" indent="-609600" defTabSz="457200" eaLnBrk="0" hangingPunct="0">
              <a:lnSpc>
                <a:spcPct val="80000"/>
              </a:lnSpc>
              <a:spcBef>
                <a:spcPts val="600"/>
              </a:spcBef>
              <a:buClr>
                <a:srgbClr val="1F497D"/>
              </a:buClr>
              <a:buFont typeface="Arial" charset="0"/>
              <a:buNone/>
            </a:pPr>
            <a:r>
              <a:rPr lang="en-C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./</a:t>
            </a:r>
            <a:r>
              <a:rPr lang="en-US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hadoop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jar </a:t>
            </a:r>
            <a:r>
              <a:rPr lang="en-US" sz="1600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hadoop-0.20.2-examples.jar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org.apache.hadoop.examples.WordCount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/input /output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/>
            </a:r>
            <a:br>
              <a:rPr lang="en-US" sz="14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</a:br>
            <a:endParaRPr lang="en-US" sz="14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pPr marL="0" lvl="1" defTabSz="457200" eaLnBrk="0" hangingPunct="0">
              <a:lnSpc>
                <a:spcPct val="80000"/>
              </a:lnSpc>
              <a:spcBef>
                <a:spcPts val="600"/>
              </a:spcBef>
              <a:buClr>
                <a:srgbClr val="1F497D"/>
              </a:buClr>
              <a:buFont typeface="Arial" charset="0"/>
              <a:buNone/>
            </a:pPr>
            <a:endParaRPr lang="en-US" sz="13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pPr marL="0" lvl="1" defTabSz="457200" eaLnBrk="0" hangingPunct="0">
              <a:lnSpc>
                <a:spcPct val="80000"/>
              </a:lnSpc>
              <a:spcBef>
                <a:spcPts val="600"/>
              </a:spcBef>
              <a:buClr>
                <a:srgbClr val="1F497D"/>
              </a:buClr>
              <a:buFont typeface="Arial" charset="0"/>
              <a:buNone/>
            </a:pPr>
            <a:r>
              <a:rPr lang="en-US" sz="13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/>
            </a:r>
            <a:br>
              <a:rPr lang="en-US" sz="13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</a:br>
            <a:r>
              <a:rPr lang="en-CA" sz="2000" dirty="0">
                <a:solidFill>
                  <a:srgbClr val="000000"/>
                </a:solidFill>
                <a:ea typeface="ＭＳ Ｐゴシック" pitchFamily="34" charset="-128"/>
              </a:rPr>
              <a:t>Platform M/R:</a:t>
            </a:r>
          </a:p>
          <a:p>
            <a:pPr marL="609600" indent="-609600" defTabSz="457200" eaLnBrk="0" hangingPunct="0">
              <a:lnSpc>
                <a:spcPct val="80000"/>
              </a:lnSpc>
              <a:spcBef>
                <a:spcPts val="600"/>
              </a:spcBef>
              <a:buClr>
                <a:srgbClr val="1F497D"/>
              </a:buClr>
              <a:buFont typeface="Arial" charset="0"/>
              <a:buNone/>
            </a:pPr>
            <a:r>
              <a:rPr lang="en-CA" sz="16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 </a:t>
            </a:r>
            <a:r>
              <a:rPr lang="en-CA" sz="1600" dirty="0">
                <a:solidFill>
                  <a:srgbClr val="E46C0A"/>
                </a:solidFill>
                <a:latin typeface="Times New Roman" pitchFamily="18" charset="0"/>
                <a:ea typeface="ＭＳ Ｐゴシック" pitchFamily="34" charset="-128"/>
              </a:rPr>
              <a:t>./</a:t>
            </a:r>
            <a:r>
              <a:rPr lang="en-CA" sz="1600" dirty="0" err="1">
                <a:solidFill>
                  <a:srgbClr val="E46C0A"/>
                </a:solidFill>
                <a:latin typeface="Times New Roman" pitchFamily="18" charset="0"/>
                <a:ea typeface="ＭＳ Ｐゴシック" pitchFamily="34" charset="-128"/>
              </a:rPr>
              <a:t>mrsh</a:t>
            </a:r>
            <a:r>
              <a:rPr lang="en-CA" sz="1600" dirty="0">
                <a:solidFill>
                  <a:srgbClr val="E46C0A"/>
                </a:solidFill>
                <a:latin typeface="Times New Roman" pitchFamily="18" charset="0"/>
                <a:ea typeface="ＭＳ Ｐゴシック" pitchFamily="34" charset="-128"/>
              </a:rPr>
              <a:t>  </a:t>
            </a:r>
            <a:r>
              <a:rPr lang="en-CA" sz="16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jar </a:t>
            </a:r>
            <a:r>
              <a:rPr lang="en-US" sz="1600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hadoop-0.20.2-examples.jar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org.apache.hadoop.examples.WordCount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609600" indent="-609600" defTabSz="457200" eaLnBrk="0" hangingPunct="0">
              <a:lnSpc>
                <a:spcPct val="80000"/>
              </a:lnSpc>
              <a:spcBef>
                <a:spcPts val="600"/>
              </a:spcBef>
              <a:buClr>
                <a:srgbClr val="1F497D"/>
              </a:buClr>
              <a:buFont typeface="Arial" charset="0"/>
              <a:buNone/>
            </a:pP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defTabSz="457200" eaLnBrk="0" hangingPunct="0">
              <a:lnSpc>
                <a:spcPct val="80000"/>
              </a:lnSpc>
              <a:spcBef>
                <a:spcPts val="600"/>
              </a:spcBef>
              <a:buClr>
                <a:srgbClr val="1F497D"/>
              </a:buClr>
              <a:buFont typeface="Arial" charset="0"/>
              <a:buNone/>
            </a:pP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defTabSz="457200" eaLnBrk="0" hangingPunct="0">
              <a:lnSpc>
                <a:spcPct val="80000"/>
              </a:lnSpc>
              <a:spcBef>
                <a:spcPts val="600"/>
              </a:spcBef>
              <a:buClr>
                <a:srgbClr val="1F497D"/>
              </a:buClr>
              <a:buFont typeface="Arial" charset="0"/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solidFill>
                  <a:srgbClr val="E46C0A"/>
                </a:solidFill>
                <a:latin typeface="Times New Roman" pitchFamily="18" charset="0"/>
                <a:ea typeface="ＭＳ Ｐゴシック" pitchFamily="34" charset="-128"/>
              </a:rPr>
              <a:t>hdfs</a:t>
            </a:r>
            <a:r>
              <a:rPr lang="en-CA" sz="1600" dirty="0">
                <a:solidFill>
                  <a:srgbClr val="E46C0A"/>
                </a:solidFill>
                <a:latin typeface="Times New Roman" pitchFamily="18" charset="0"/>
                <a:ea typeface="ＭＳ Ｐゴシック" pitchFamily="34" charset="-128"/>
              </a:rPr>
              <a:t>://namenode:9000</a:t>
            </a:r>
            <a:r>
              <a:rPr lang="en-CA" sz="16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/input </a:t>
            </a:r>
            <a:r>
              <a:rPr lang="en-CA" sz="1600" dirty="0">
                <a:solidFill>
                  <a:srgbClr val="E46C0A"/>
                </a:solidFill>
                <a:latin typeface="Times New Roman" pitchFamily="18" charset="0"/>
                <a:ea typeface="ＭＳ Ｐゴシック" pitchFamily="34" charset="-128"/>
              </a:rPr>
              <a:t>hdfs://namenode:9000</a:t>
            </a:r>
            <a:r>
              <a:rPr lang="en-CA" sz="16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/output</a:t>
            </a:r>
          </a:p>
          <a:p>
            <a:pPr marL="609600" indent="-609600" defTabSz="457200" eaLnBrk="0" hangingPunct="0">
              <a:lnSpc>
                <a:spcPct val="80000"/>
              </a:lnSpc>
              <a:spcBef>
                <a:spcPts val="600"/>
              </a:spcBef>
              <a:buClr>
                <a:srgbClr val="1F497D"/>
              </a:buClr>
              <a:buFont typeface="Arial" charset="0"/>
              <a:buNone/>
            </a:pPr>
            <a:endParaRPr lang="en-CA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5" name="Left Brace 34"/>
          <p:cNvSpPr/>
          <p:nvPr/>
        </p:nvSpPr>
        <p:spPr>
          <a:xfrm rot="16200000">
            <a:off x="1023336" y="2283372"/>
            <a:ext cx="304800" cy="609600"/>
          </a:xfrm>
          <a:prstGeom prst="leftBrace">
            <a:avLst/>
          </a:prstGeom>
          <a:noFill/>
          <a:ln w="158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u="sng" kern="0" dirty="0">
                <a:solidFill>
                  <a:prstClr val="black"/>
                </a:solidFill>
                <a:latin typeface="Arial"/>
                <a:cs typeface="+mn-cs"/>
              </a:rPr>
              <a:t>a</a:t>
            </a:r>
          </a:p>
        </p:txBody>
      </p:sp>
      <p:sp>
        <p:nvSpPr>
          <p:cNvPr id="36" name="Left Brace 35"/>
          <p:cNvSpPr/>
          <p:nvPr/>
        </p:nvSpPr>
        <p:spPr>
          <a:xfrm rot="16200000">
            <a:off x="2814036" y="1407072"/>
            <a:ext cx="304800" cy="2362200"/>
          </a:xfrm>
          <a:prstGeom prst="leftBrace">
            <a:avLst/>
          </a:prstGeom>
          <a:noFill/>
          <a:ln w="158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u="sng" kern="0" dirty="0">
                <a:solidFill>
                  <a:prstClr val="black"/>
                </a:solidFill>
                <a:latin typeface="Arial"/>
                <a:cs typeface="+mn-cs"/>
              </a:rPr>
              <a:t>c</a:t>
            </a:r>
          </a:p>
        </p:txBody>
      </p:sp>
      <p:sp>
        <p:nvSpPr>
          <p:cNvPr id="37" name="Left Brace 36"/>
          <p:cNvSpPr/>
          <p:nvPr/>
        </p:nvSpPr>
        <p:spPr>
          <a:xfrm rot="16200000">
            <a:off x="5720749" y="907010"/>
            <a:ext cx="339725" cy="3387725"/>
          </a:xfrm>
          <a:prstGeom prst="leftBrace">
            <a:avLst/>
          </a:prstGeom>
          <a:noFill/>
          <a:ln w="158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u="sng" kern="0" dirty="0">
                <a:solidFill>
                  <a:prstClr val="black"/>
                </a:solidFill>
                <a:latin typeface="Arial"/>
                <a:cs typeface="+mn-cs"/>
              </a:rPr>
              <a:t>d</a:t>
            </a:r>
          </a:p>
        </p:txBody>
      </p:sp>
      <p:sp>
        <p:nvSpPr>
          <p:cNvPr id="38" name="Left Brace 37"/>
          <p:cNvSpPr/>
          <p:nvPr/>
        </p:nvSpPr>
        <p:spPr>
          <a:xfrm rot="16200000">
            <a:off x="7710680" y="2341316"/>
            <a:ext cx="304800" cy="493712"/>
          </a:xfrm>
          <a:prstGeom prst="leftBrace">
            <a:avLst/>
          </a:prstGeom>
          <a:noFill/>
          <a:ln w="158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u="sng" kern="0" dirty="0">
                <a:solidFill>
                  <a:prstClr val="black"/>
                </a:solidFill>
                <a:latin typeface="Arial"/>
                <a:cs typeface="+mn-cs"/>
              </a:rPr>
              <a:t>e</a:t>
            </a:r>
          </a:p>
        </p:txBody>
      </p:sp>
      <p:sp>
        <p:nvSpPr>
          <p:cNvPr id="39" name="Left Brace 38"/>
          <p:cNvSpPr/>
          <p:nvPr/>
        </p:nvSpPr>
        <p:spPr>
          <a:xfrm rot="16200000">
            <a:off x="8320280" y="2265116"/>
            <a:ext cx="304800" cy="646112"/>
          </a:xfrm>
          <a:prstGeom prst="leftBrace">
            <a:avLst/>
          </a:prstGeom>
          <a:noFill/>
          <a:ln w="158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u="sng" kern="0" dirty="0">
                <a:solidFill>
                  <a:prstClr val="black"/>
                </a:solidFill>
                <a:latin typeface="Arial"/>
                <a:cs typeface="+mn-cs"/>
              </a:rPr>
              <a:t>f</a:t>
            </a:r>
          </a:p>
        </p:txBody>
      </p:sp>
      <p:sp>
        <p:nvSpPr>
          <p:cNvPr id="40" name="Left Brace 39"/>
          <p:cNvSpPr/>
          <p:nvPr/>
        </p:nvSpPr>
        <p:spPr>
          <a:xfrm rot="16200000">
            <a:off x="1500380" y="2455616"/>
            <a:ext cx="304800" cy="265112"/>
          </a:xfrm>
          <a:prstGeom prst="leftBrace">
            <a:avLst/>
          </a:prstGeom>
          <a:noFill/>
          <a:ln w="158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u="sng" kern="0" dirty="0">
                <a:solidFill>
                  <a:prstClr val="black"/>
                </a:solidFill>
                <a:latin typeface="Arial"/>
                <a:cs typeface="+mn-cs"/>
              </a:rPr>
              <a:t>b</a:t>
            </a:r>
          </a:p>
        </p:txBody>
      </p:sp>
      <p:sp>
        <p:nvSpPr>
          <p:cNvPr id="41" name="Left Brace 40"/>
          <p:cNvSpPr/>
          <p:nvPr/>
        </p:nvSpPr>
        <p:spPr>
          <a:xfrm rot="16200000">
            <a:off x="911226" y="3427412"/>
            <a:ext cx="304800" cy="549275"/>
          </a:xfrm>
          <a:prstGeom prst="leftBrace">
            <a:avLst/>
          </a:prstGeom>
          <a:noFill/>
          <a:ln w="158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u="sng" kern="0" dirty="0">
                <a:solidFill>
                  <a:prstClr val="black"/>
                </a:solidFill>
                <a:latin typeface="Arial"/>
                <a:cs typeface="+mn-cs"/>
              </a:rPr>
              <a:t>a</a:t>
            </a:r>
          </a:p>
        </p:txBody>
      </p:sp>
      <p:sp>
        <p:nvSpPr>
          <p:cNvPr id="42" name="Left Brace 41"/>
          <p:cNvSpPr/>
          <p:nvPr/>
        </p:nvSpPr>
        <p:spPr>
          <a:xfrm rot="16200000">
            <a:off x="2662238" y="2560638"/>
            <a:ext cx="304800" cy="2286000"/>
          </a:xfrm>
          <a:prstGeom prst="leftBrace">
            <a:avLst/>
          </a:prstGeom>
          <a:noFill/>
          <a:ln w="158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u="sng" kern="0" dirty="0">
                <a:solidFill>
                  <a:prstClr val="black"/>
                </a:solidFill>
                <a:latin typeface="Arial"/>
                <a:cs typeface="+mn-cs"/>
              </a:rPr>
              <a:t>c</a:t>
            </a:r>
          </a:p>
        </p:txBody>
      </p:sp>
      <p:sp>
        <p:nvSpPr>
          <p:cNvPr id="43" name="Left Brace 42"/>
          <p:cNvSpPr/>
          <p:nvPr/>
        </p:nvSpPr>
        <p:spPr>
          <a:xfrm rot="16200000">
            <a:off x="5600700" y="1941513"/>
            <a:ext cx="304800" cy="3505200"/>
          </a:xfrm>
          <a:prstGeom prst="leftBrace">
            <a:avLst/>
          </a:prstGeom>
          <a:noFill/>
          <a:ln w="158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u="sng" kern="0" dirty="0">
                <a:solidFill>
                  <a:prstClr val="black"/>
                </a:solidFill>
                <a:latin typeface="Arial"/>
                <a:cs typeface="+mn-cs"/>
              </a:rPr>
              <a:t>d</a:t>
            </a:r>
          </a:p>
        </p:txBody>
      </p:sp>
      <p:sp>
        <p:nvSpPr>
          <p:cNvPr id="44" name="Left Brace 43"/>
          <p:cNvSpPr/>
          <p:nvPr/>
        </p:nvSpPr>
        <p:spPr>
          <a:xfrm rot="16200000">
            <a:off x="1798638" y="3267075"/>
            <a:ext cx="304800" cy="2362200"/>
          </a:xfrm>
          <a:prstGeom prst="leftBrace">
            <a:avLst/>
          </a:prstGeom>
          <a:noFill/>
          <a:ln w="158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u="sng" kern="0" dirty="0">
                <a:solidFill>
                  <a:prstClr val="black"/>
                </a:solidFill>
                <a:latin typeface="Arial"/>
                <a:cs typeface="+mn-cs"/>
              </a:rPr>
              <a:t>e</a:t>
            </a:r>
          </a:p>
        </p:txBody>
      </p:sp>
      <p:sp>
        <p:nvSpPr>
          <p:cNvPr id="45" name="Left Brace 44"/>
          <p:cNvSpPr/>
          <p:nvPr/>
        </p:nvSpPr>
        <p:spPr>
          <a:xfrm rot="16200000">
            <a:off x="4246563" y="3181350"/>
            <a:ext cx="304800" cy="2514600"/>
          </a:xfrm>
          <a:prstGeom prst="leftBrace">
            <a:avLst/>
          </a:prstGeom>
          <a:noFill/>
          <a:ln w="158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u="sng" kern="0" dirty="0">
                <a:solidFill>
                  <a:prstClr val="black"/>
                </a:solidFill>
                <a:latin typeface="Arial"/>
                <a:cs typeface="+mn-cs"/>
              </a:rPr>
              <a:t>f</a:t>
            </a:r>
          </a:p>
        </p:txBody>
      </p:sp>
      <p:sp>
        <p:nvSpPr>
          <p:cNvPr id="46" name="Left Brace 45"/>
          <p:cNvSpPr/>
          <p:nvPr/>
        </p:nvSpPr>
        <p:spPr>
          <a:xfrm rot="16200000">
            <a:off x="1354932" y="3556794"/>
            <a:ext cx="304800" cy="293687"/>
          </a:xfrm>
          <a:prstGeom prst="leftBrace">
            <a:avLst/>
          </a:prstGeom>
          <a:noFill/>
          <a:ln w="158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u="sng" kern="0" dirty="0">
              <a:solidFill>
                <a:prstClr val="black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u="sng" kern="0" dirty="0">
                <a:solidFill>
                  <a:prstClr val="black"/>
                </a:solidFill>
                <a:latin typeface="Arial"/>
                <a:cs typeface="+mn-cs"/>
              </a:rPr>
              <a:t>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5800" y="5257800"/>
            <a:ext cx="7391403" cy="978729"/>
          </a:xfrm>
          <a:prstGeom prst="rect">
            <a:avLst/>
          </a:prstGeom>
          <a:noFill/>
        </p:spPr>
        <p:txBody>
          <a:bodyPr numCol="3">
            <a:spAutoFit/>
          </a:bodyPr>
          <a:lstStyle/>
          <a:p>
            <a:pPr marL="342900" lvl="1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CA" dirty="0">
                <a:solidFill>
                  <a:prstClr val="black"/>
                </a:solidFill>
                <a:latin typeface="Arial"/>
                <a:cs typeface="+mn-cs"/>
              </a:rPr>
              <a:t>Submission script</a:t>
            </a:r>
          </a:p>
          <a:p>
            <a:pPr marL="342900" lvl="1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CA" dirty="0">
                <a:solidFill>
                  <a:prstClr val="black"/>
                </a:solidFill>
                <a:latin typeface="Arial"/>
                <a:cs typeface="+mn-cs"/>
              </a:rPr>
              <a:t>Sub-command</a:t>
            </a:r>
          </a:p>
          <a:p>
            <a:pPr marL="342900" lvl="1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CA" dirty="0">
                <a:solidFill>
                  <a:prstClr val="black"/>
                </a:solidFill>
                <a:latin typeface="Arial"/>
                <a:cs typeface="+mn-cs"/>
              </a:rPr>
              <a:t>Jar File</a:t>
            </a:r>
          </a:p>
          <a:p>
            <a:pPr marL="342900" lvl="1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CA" dirty="0">
                <a:solidFill>
                  <a:prstClr val="black"/>
                </a:solidFill>
                <a:latin typeface="Arial"/>
                <a:cs typeface="+mn-cs"/>
              </a:rPr>
              <a:t>Additional Options</a:t>
            </a:r>
          </a:p>
          <a:p>
            <a:pPr marL="342900" lvl="1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CA" dirty="0">
                <a:solidFill>
                  <a:prstClr val="black"/>
                </a:solidFill>
                <a:latin typeface="Arial"/>
                <a:cs typeface="+mn-cs"/>
              </a:rPr>
              <a:t>Input directory</a:t>
            </a:r>
          </a:p>
          <a:p>
            <a:pPr marL="342900" lvl="1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CA" dirty="0">
                <a:solidFill>
                  <a:prstClr val="black"/>
                </a:solidFill>
                <a:latin typeface="Arial"/>
                <a:cs typeface="+mn-cs"/>
              </a:rPr>
              <a:t>Output directory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05400" y="4611688"/>
            <a:ext cx="3808413" cy="835025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>
                <a:solidFill>
                  <a:prstClr val="black"/>
                </a:solidFill>
                <a:latin typeface="Arial"/>
                <a:cs typeface="+mn-cs"/>
              </a:rPr>
              <a:t>mrsh</a:t>
            </a:r>
            <a:r>
              <a:rPr lang="en-US" sz="1600" kern="0" dirty="0">
                <a:solidFill>
                  <a:prstClr val="black"/>
                </a:solidFill>
                <a:latin typeface="Arial"/>
                <a:cs typeface="+mn-cs"/>
              </a:rPr>
              <a:t> additional option examples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kern="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Dmapreduce.application.name</a:t>
            </a:r>
            <a:r>
              <a:rPr lang="en-US" sz="1600" kern="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600" kern="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MyMRapp</a:t>
            </a:r>
            <a:r>
              <a:rPr lang="en-US" sz="1600" kern="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kern="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Dmapreduce.job.priority.num</a:t>
            </a:r>
            <a:r>
              <a:rPr lang="en-US" sz="1600" kern="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=3500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Divider 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86D1F"/>
      </a:accent1>
      <a:accent2>
        <a:srgbClr val="00A8CB"/>
      </a:accent2>
      <a:accent3>
        <a:srgbClr val="363C74"/>
      </a:accent3>
      <a:accent4>
        <a:srgbClr val="73C16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Presentation Divider 1">
  <a:themeElements>
    <a:clrScheme name="Platform">
      <a:dk1>
        <a:sysClr val="windowText" lastClr="000000"/>
      </a:dk1>
      <a:lt1>
        <a:sysClr val="window" lastClr="FFFFFF"/>
      </a:lt1>
      <a:dk2>
        <a:srgbClr val="73C167"/>
      </a:dk2>
      <a:lt2>
        <a:srgbClr val="B9E0B2"/>
      </a:lt2>
      <a:accent1>
        <a:srgbClr val="E86D1F"/>
      </a:accent1>
      <a:accent2>
        <a:srgbClr val="00A8CB"/>
      </a:accent2>
      <a:accent3>
        <a:srgbClr val="363C74"/>
      </a:accent3>
      <a:accent4>
        <a:srgbClr val="FAC08F"/>
      </a:accent4>
      <a:accent5>
        <a:srgbClr val="92CDDC"/>
      </a:accent5>
      <a:accent6>
        <a:srgbClr val="B2A2C7"/>
      </a:accent6>
      <a:hlink>
        <a:srgbClr val="73C167"/>
      </a:hlink>
      <a:folHlink>
        <a:srgbClr val="73C1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Beta_PowerPointTemplate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tform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Presentation Divider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Beta_PowerPointTemplate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Beta_PowerPointTemplate2009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5_Presentation Divider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Presentation Divider 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Beta_PowerPointTemplate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Beta_PowerPointTemplate2009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6_Presentation Divider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Presentation Divider 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 Title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tform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_Beta_PowerPointTemplate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Beta_PowerPointTemplate2009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7_Presentation Divider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4_Beta_PowerPointTemplate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tform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Presentation Title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tform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5_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5_Beta_PowerPointTemplate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tform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6_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blank">
  <a:themeElements>
    <a:clrScheme name="BluePearlBasic 1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0909F9"/>
      </a:hlink>
      <a:folHlink>
        <a:srgbClr val="D18213"/>
      </a:folHlink>
    </a:clrScheme>
    <a:fontScheme name="BluePearl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uePearlBasic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0909F9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MS Gothic" pitchFamily="49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blank">
  <a:themeElements>
    <a:clrScheme name="BluePearlBasic 1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0909F9"/>
      </a:hlink>
      <a:folHlink>
        <a:srgbClr val="D18213"/>
      </a:folHlink>
    </a:clrScheme>
    <a:fontScheme name="BluePearl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uePearlBasic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0909F9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MS Gothic" pitchFamily="49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esentation Divider 1">
  <a:themeElements>
    <a:clrScheme name="Platform">
      <a:dk1>
        <a:sysClr val="windowText" lastClr="000000"/>
      </a:dk1>
      <a:lt1>
        <a:sysClr val="window" lastClr="FFFFFF"/>
      </a:lt1>
      <a:dk2>
        <a:srgbClr val="73C167"/>
      </a:dk2>
      <a:lt2>
        <a:srgbClr val="B9E0B2"/>
      </a:lt2>
      <a:accent1>
        <a:srgbClr val="E86D1F"/>
      </a:accent1>
      <a:accent2>
        <a:srgbClr val="00A8CB"/>
      </a:accent2>
      <a:accent3>
        <a:srgbClr val="363C74"/>
      </a:accent3>
      <a:accent4>
        <a:srgbClr val="FAC08F"/>
      </a:accent4>
      <a:accent5>
        <a:srgbClr val="92CDDC"/>
      </a:accent5>
      <a:accent6>
        <a:srgbClr val="B2A2C7"/>
      </a:accent6>
      <a:hlink>
        <a:srgbClr val="73C167"/>
      </a:hlink>
      <a:folHlink>
        <a:srgbClr val="73C1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resentation Divider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Beta_PowerPointTemplate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tform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New Platform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tform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Beta_PowerPointTemplate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tform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31970</TotalTime>
  <Words>1098</Words>
  <Application>Microsoft Office PowerPoint</Application>
  <PresentationFormat>On-screen Show (4:3)</PresentationFormat>
  <Paragraphs>383</Paragraphs>
  <Slides>22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53" baseType="lpstr">
      <vt:lpstr>Presentation Divider 1</vt:lpstr>
      <vt:lpstr>1_Presentation Title Slide </vt:lpstr>
      <vt:lpstr>Text Slide</vt:lpstr>
      <vt:lpstr>1_Presentation Divider 1</vt:lpstr>
      <vt:lpstr>2_Presentation Divider 1</vt:lpstr>
      <vt:lpstr>7_Beta_PowerPointTemplate2009</vt:lpstr>
      <vt:lpstr>1_Text Slide</vt:lpstr>
      <vt:lpstr>1_New Platform Green</vt:lpstr>
      <vt:lpstr>6_Beta_PowerPointTemplate2009</vt:lpstr>
      <vt:lpstr>3_Presentation Divider 1</vt:lpstr>
      <vt:lpstr>2_Text Slide</vt:lpstr>
      <vt:lpstr>3_Text Slide</vt:lpstr>
      <vt:lpstr>4_Text Slide</vt:lpstr>
      <vt:lpstr>Beta_PowerPointTemplate2009</vt:lpstr>
      <vt:lpstr>4_Presentation Divider 1</vt:lpstr>
      <vt:lpstr>1_Beta_PowerPointTemplate2009</vt:lpstr>
      <vt:lpstr>5_Presentation Divider 1</vt:lpstr>
      <vt:lpstr>2_Beta_PowerPointTemplate2009</vt:lpstr>
      <vt:lpstr>6_Presentation Divider 1</vt:lpstr>
      <vt:lpstr>3_Beta_PowerPointTemplate2009</vt:lpstr>
      <vt:lpstr>7_Presentation Divider 1</vt:lpstr>
      <vt:lpstr>4_Beta_PowerPointTemplate2009</vt:lpstr>
      <vt:lpstr>Presentation Title Slide </vt:lpstr>
      <vt:lpstr>5_Text Slide</vt:lpstr>
      <vt:lpstr>5_Beta_PowerPointTemplate2009</vt:lpstr>
      <vt:lpstr>6_Text Slide</vt:lpstr>
      <vt:lpstr>blank</vt:lpstr>
      <vt:lpstr>2_Default Design</vt:lpstr>
      <vt:lpstr>1_blank</vt:lpstr>
      <vt:lpstr>Default Design</vt:lpstr>
      <vt:lpstr>Visio</vt:lpstr>
      <vt:lpstr>IBM Platform Symphony MapReduce</vt:lpstr>
      <vt:lpstr>Platform Computing, an IBM Company</vt:lpstr>
      <vt:lpstr>Slide 3</vt:lpstr>
      <vt:lpstr>IBM Platform Symphony</vt:lpstr>
      <vt:lpstr>Slide 5</vt:lpstr>
      <vt:lpstr>Application &amp; Data Integration  Architecture</vt:lpstr>
      <vt:lpstr>Platform Symphony MapReduce  Application Support</vt:lpstr>
      <vt:lpstr>Slide 8</vt:lpstr>
      <vt:lpstr>Job Execution Compatibility Example</vt:lpstr>
      <vt:lpstr>Sophisticated Scheduling Engine</vt:lpstr>
      <vt:lpstr>Resource/Consumer Architecture</vt:lpstr>
      <vt:lpstr>Shared Resource Logic     </vt:lpstr>
      <vt:lpstr>Resource Groups / Slot Allocation</vt:lpstr>
      <vt:lpstr>Consumer Allocation</vt:lpstr>
      <vt:lpstr>Multiple MapReduce Job Trackers (Applications)</vt:lpstr>
      <vt:lpstr>Shared Resources, Heterogeneous Application Support</vt:lpstr>
      <vt:lpstr>GUI Management Console</vt:lpstr>
      <vt:lpstr>Slide 18</vt:lpstr>
      <vt:lpstr>Performance Comparison Platform Symphony MapReduce versus Hadoop</vt:lpstr>
      <vt:lpstr>High Availability Platform Symphony MapReduce </vt:lpstr>
      <vt:lpstr>Thank You</vt:lpstr>
      <vt:lpstr>Key Benefits Summary</vt:lpstr>
    </vt:vector>
  </TitlesOfParts>
  <Company>Platform Computing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Platform Symphony 5.1 Sales Training - Converged</dc:title>
  <dc:creator>kcurzon</dc:creator>
  <cp:lastModifiedBy>IBM_ADMIN</cp:lastModifiedBy>
  <cp:revision>1099</cp:revision>
  <cp:lastPrinted>2012-01-04T20:03:33Z</cp:lastPrinted>
  <dcterms:created xsi:type="dcterms:W3CDTF">2008-12-03T23:51:44Z</dcterms:created>
  <dcterms:modified xsi:type="dcterms:W3CDTF">2012-04-17T15:47:47Z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0x0101008A5EB6E731C24E458C3A438BD6E18EEC</vt:lpwstr>
  </property>
  <property fmtid="{D5CDD505-2E9C-101B-9397-08002B2CF9AE}" pid="3" name="DocType">
    <vt:lpwstr>4</vt:lpwstr>
  </property>
  <property fmtid="{D5CDD505-2E9C-101B-9397-08002B2CF9AE}" pid="4" name="Document Category">
    <vt:lpwstr>14</vt:lpwstr>
  </property>
  <property fmtid="{D5CDD505-2E9C-101B-9397-08002B2CF9AE}" pid="5" name="Industry">
    <vt:lpwstr>10</vt:lpwstr>
  </property>
  <property fmtid="{D5CDD505-2E9C-101B-9397-08002B2CF9AE}" pid="6" name="Partner Portal">
    <vt:lpwstr>No</vt:lpwstr>
  </property>
  <property fmtid="{D5CDD505-2E9C-101B-9397-08002B2CF9AE}" pid="7" name="Product">
    <vt:lpwstr>11</vt:lpwstr>
  </property>
  <property fmtid="{D5CDD505-2E9C-101B-9397-08002B2CF9AE}" pid="8" name="Notes0">
    <vt:lpwstr>Platform Symphony 5.1 sales training - April 22/2011</vt:lpwstr>
  </property>
  <property fmtid="{D5CDD505-2E9C-101B-9397-08002B2CF9AE}" pid="9" name="Partner Flag">
    <vt:lpwstr>false</vt:lpwstr>
  </property>
  <property fmtid="{D5CDD505-2E9C-101B-9397-08002B2CF9AE}" pid="10" name="Status">
    <vt:lpwstr>Complete</vt:lpwstr>
  </property>
  <property fmtid="{D5CDD505-2E9C-101B-9397-08002B2CF9AE}" pid="11" name="Responsibility">
    <vt:lpwstr>Gord Sissons</vt:lpwstr>
  </property>
</Properties>
</file>